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70"/>
  </p:notesMasterIdLst>
  <p:sldIdLst>
    <p:sldId id="267" r:id="rId2"/>
    <p:sldId id="282" r:id="rId3"/>
    <p:sldId id="284" r:id="rId4"/>
    <p:sldId id="351" r:id="rId5"/>
    <p:sldId id="273" r:id="rId6"/>
    <p:sldId id="274" r:id="rId7"/>
    <p:sldId id="276" r:id="rId8"/>
    <p:sldId id="277" r:id="rId9"/>
    <p:sldId id="280" r:id="rId10"/>
    <p:sldId id="281" r:id="rId11"/>
    <p:sldId id="283" r:id="rId12"/>
    <p:sldId id="287" r:id="rId13"/>
    <p:sldId id="286" r:id="rId14"/>
    <p:sldId id="353" r:id="rId15"/>
    <p:sldId id="289" r:id="rId16"/>
    <p:sldId id="290" r:id="rId17"/>
    <p:sldId id="292" r:id="rId18"/>
    <p:sldId id="291" r:id="rId19"/>
    <p:sldId id="293" r:id="rId20"/>
    <p:sldId id="294" r:id="rId21"/>
    <p:sldId id="295" r:id="rId22"/>
    <p:sldId id="296" r:id="rId23"/>
    <p:sldId id="297" r:id="rId24"/>
    <p:sldId id="298" r:id="rId25"/>
    <p:sldId id="299" r:id="rId26"/>
    <p:sldId id="300" r:id="rId27"/>
    <p:sldId id="301" r:id="rId28"/>
    <p:sldId id="302" r:id="rId29"/>
    <p:sldId id="303" r:id="rId30"/>
    <p:sldId id="304" r:id="rId31"/>
    <p:sldId id="305" r:id="rId32"/>
    <p:sldId id="306" r:id="rId33"/>
    <p:sldId id="307" r:id="rId34"/>
    <p:sldId id="309" r:id="rId35"/>
    <p:sldId id="310" r:id="rId36"/>
    <p:sldId id="311" r:id="rId37"/>
    <p:sldId id="312" r:id="rId38"/>
    <p:sldId id="313" r:id="rId39"/>
    <p:sldId id="314" r:id="rId40"/>
    <p:sldId id="315" r:id="rId41"/>
    <p:sldId id="316" r:id="rId42"/>
    <p:sldId id="317" r:id="rId43"/>
    <p:sldId id="318" r:id="rId44"/>
    <p:sldId id="319" r:id="rId45"/>
    <p:sldId id="323" r:id="rId46"/>
    <p:sldId id="324" r:id="rId47"/>
    <p:sldId id="326" r:id="rId48"/>
    <p:sldId id="327" r:id="rId49"/>
    <p:sldId id="328" r:id="rId50"/>
    <p:sldId id="330" r:id="rId51"/>
    <p:sldId id="331" r:id="rId52"/>
    <p:sldId id="333" r:id="rId53"/>
    <p:sldId id="334" r:id="rId54"/>
    <p:sldId id="354" r:id="rId55"/>
    <p:sldId id="335" r:id="rId56"/>
    <p:sldId id="336" r:id="rId57"/>
    <p:sldId id="350" r:id="rId58"/>
    <p:sldId id="337" r:id="rId59"/>
    <p:sldId id="338" r:id="rId60"/>
    <p:sldId id="339" r:id="rId61"/>
    <p:sldId id="340" r:id="rId62"/>
    <p:sldId id="341" r:id="rId63"/>
    <p:sldId id="342" r:id="rId64"/>
    <p:sldId id="344" r:id="rId65"/>
    <p:sldId id="345" r:id="rId66"/>
    <p:sldId id="347" r:id="rId67"/>
    <p:sldId id="346" r:id="rId68"/>
    <p:sldId id="348" r:id="rId6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04579E3-B2EC-49D0-947A-FD8D2801E93C}">
          <p14:sldIdLst>
            <p14:sldId id="267"/>
          </p14:sldIdLst>
        </p14:section>
        <p14:section name="HTML Defined and it's History" id="{319BC0BB-DE67-4DD1-90FA-7557A37CEA4D}">
          <p14:sldIdLst>
            <p14:sldId id="282"/>
            <p14:sldId id="284"/>
            <p14:sldId id="351"/>
            <p14:sldId id="273"/>
            <p14:sldId id="274"/>
            <p14:sldId id="276"/>
            <p14:sldId id="277"/>
            <p14:sldId id="280"/>
            <p14:sldId id="281"/>
            <p14:sldId id="283"/>
          </p14:sldIdLst>
        </p14:section>
        <p14:section name="HTML Syntax" id="{4D5C33CE-19D9-4D72-B9A3-5CFE3B355ADD}">
          <p14:sldIdLst>
            <p14:sldId id="287"/>
            <p14:sldId id="286"/>
            <p14:sldId id="353"/>
            <p14:sldId id="289"/>
            <p14:sldId id="290"/>
            <p14:sldId id="292"/>
            <p14:sldId id="291"/>
          </p14:sldIdLst>
        </p14:section>
        <p14:section name="Semantic Markup" id="{96353340-7B03-49B9-B496-5E694449344B}">
          <p14:sldIdLst>
            <p14:sldId id="293"/>
            <p14:sldId id="294"/>
            <p14:sldId id="295"/>
            <p14:sldId id="296"/>
            <p14:sldId id="297"/>
          </p14:sldIdLst>
        </p14:section>
        <p14:section name="Structure of HTML" id="{FC1214C0-ED7D-4165-B5B8-F196C1B63434}">
          <p14:sldIdLst>
            <p14:sldId id="298"/>
            <p14:sldId id="299"/>
            <p14:sldId id="300"/>
            <p14:sldId id="301"/>
            <p14:sldId id="302"/>
            <p14:sldId id="303"/>
            <p14:sldId id="304"/>
            <p14:sldId id="305"/>
          </p14:sldIdLst>
        </p14:section>
        <p14:section name="Quick Tour of HTML" id="{8618B13B-3672-42C7-A29F-3DDD515B2852}">
          <p14:sldIdLst>
            <p14:sldId id="306"/>
            <p14:sldId id="307"/>
            <p14:sldId id="309"/>
            <p14:sldId id="310"/>
            <p14:sldId id="311"/>
            <p14:sldId id="312"/>
            <p14:sldId id="313"/>
            <p14:sldId id="314"/>
            <p14:sldId id="315"/>
            <p14:sldId id="316"/>
            <p14:sldId id="317"/>
            <p14:sldId id="318"/>
            <p14:sldId id="319"/>
            <p14:sldId id="323"/>
            <p14:sldId id="324"/>
            <p14:sldId id="326"/>
            <p14:sldId id="327"/>
            <p14:sldId id="328"/>
            <p14:sldId id="330"/>
            <p14:sldId id="331"/>
          </p14:sldIdLst>
        </p14:section>
        <p14:section name="HTMl Semantic elements" id="{971CD7EA-D105-411A-9935-D336C3741B3F}">
          <p14:sldIdLst>
            <p14:sldId id="333"/>
            <p14:sldId id="334"/>
            <p14:sldId id="354"/>
            <p14:sldId id="335"/>
            <p14:sldId id="336"/>
            <p14:sldId id="350"/>
            <p14:sldId id="337"/>
            <p14:sldId id="338"/>
            <p14:sldId id="339"/>
            <p14:sldId id="340"/>
            <p14:sldId id="341"/>
            <p14:sldId id="342"/>
            <p14:sldId id="344"/>
            <p14:sldId id="345"/>
            <p14:sldId id="347"/>
            <p14:sldId id="346"/>
            <p14:sldId id="348"/>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34"/>
    <p:restoredTop sz="94648"/>
  </p:normalViewPr>
  <p:slideViewPr>
    <p:cSldViewPr showGuides="1">
      <p:cViewPr varScale="1">
        <p:scale>
          <a:sx n="107" d="100"/>
          <a:sy n="107" d="100"/>
        </p:scale>
        <p:origin x="1952" y="160"/>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78" d="100"/>
        <a:sy n="7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image" Target="../media/image34.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media/image1.tiff>
</file>

<file path=ppt/media/image16.tiff>
</file>

<file path=ppt/media/image17.tiff>
</file>

<file path=ppt/media/image19.tiff>
</file>

<file path=ppt/media/image22.tiff>
</file>

<file path=ppt/media/image3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E87A0AE1-3DD2-44CB-B49B-AFA9D0E63986}" type="datetimeFigureOut">
              <a:rPr lang="en-US" smtClean="0"/>
              <a:pPr/>
              <a:t>4/30/21</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74541C94-CB44-44B9-A7C0-5DBAACB06683}" type="slidenum">
              <a:rPr lang="en-US" smtClean="0"/>
              <a:pPr/>
              <a:t>‹#›</a:t>
            </a:fld>
            <a:endParaRPr lang="en-US"/>
          </a:p>
        </p:txBody>
      </p:sp>
    </p:spTree>
    <p:extLst>
      <p:ext uri="{BB962C8B-B14F-4D97-AF65-F5344CB8AC3E}">
        <p14:creationId xmlns:p14="http://schemas.microsoft.com/office/powerpoint/2010/main" val="263279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541C94-CB44-44B9-A7C0-5DBAACB06683}" type="slidenum">
              <a:rPr lang="en-US" smtClean="0"/>
              <a:pPr/>
              <a:t>55</a:t>
            </a:fld>
            <a:endParaRPr lang="en-US"/>
          </a:p>
        </p:txBody>
      </p:sp>
    </p:spTree>
    <p:extLst>
      <p:ext uri="{BB962C8B-B14F-4D97-AF65-F5344CB8AC3E}">
        <p14:creationId xmlns:p14="http://schemas.microsoft.com/office/powerpoint/2010/main" val="184675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F113-D025-974B-91D6-91ECE271B845}"/>
              </a:ext>
            </a:extLst>
          </p:cNvPr>
          <p:cNvSpPr>
            <a:spLocks noGrp="1"/>
          </p:cNvSpPr>
          <p:nvPr>
            <p:ph type="ctrTitle"/>
          </p:nvPr>
        </p:nvSpPr>
        <p:spPr>
          <a:xfrm>
            <a:off x="1143000" y="1122363"/>
            <a:ext cx="6858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4DA5A991-465D-9F4C-91C2-FF85B7E68C90}"/>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8BBB9A2-B325-1C42-AA87-93656D18B714}"/>
              </a:ext>
            </a:extLst>
          </p:cNvPr>
          <p:cNvSpPr>
            <a:spLocks noGrp="1"/>
          </p:cNvSpPr>
          <p:nvPr>
            <p:ph type="dt" sz="half" idx="10"/>
          </p:nvPr>
        </p:nvSpPr>
        <p:spPr/>
        <p:txBody>
          <a:bodyPr/>
          <a:lstStyle/>
          <a:p>
            <a:fld id="{C0C32B2F-91C4-7F49-BC7D-36437AE773C0}" type="datetimeFigureOut">
              <a:rPr lang="en-US" smtClean="0"/>
              <a:t>4/30/21</a:t>
            </a:fld>
            <a:endParaRPr lang="en-US"/>
          </a:p>
        </p:txBody>
      </p:sp>
      <p:sp>
        <p:nvSpPr>
          <p:cNvPr id="5" name="Footer Placeholder 4">
            <a:extLst>
              <a:ext uri="{FF2B5EF4-FFF2-40B4-BE49-F238E27FC236}">
                <a16:creationId xmlns:a16="http://schemas.microsoft.com/office/drawing/2014/main" id="{B71D7280-8011-C14B-A959-0B77BE9CE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037004-AF93-8A4C-AC17-F8E397CB17D4}"/>
              </a:ext>
            </a:extLst>
          </p:cNvPr>
          <p:cNvSpPr>
            <a:spLocks noGrp="1"/>
          </p:cNvSpPr>
          <p:nvPr>
            <p:ph type="sldNum" sz="quarter" idx="12"/>
          </p:nvPr>
        </p:nvSpPr>
        <p:spPr/>
        <p:txBody>
          <a:bodyPr/>
          <a:lstStyle/>
          <a:p>
            <a:fld id="{8746D3AE-9A6B-4724-B938-46259D069CC8}" type="slidenum">
              <a:rPr lang="en-US" smtClean="0"/>
              <a:pPr/>
              <a:t>‹#›</a:t>
            </a:fld>
            <a:endParaRPr lang="en-US"/>
          </a:p>
        </p:txBody>
      </p:sp>
      <p:sp>
        <p:nvSpPr>
          <p:cNvPr id="7" name="Rectangle 6">
            <a:extLst>
              <a:ext uri="{FF2B5EF4-FFF2-40B4-BE49-F238E27FC236}">
                <a16:creationId xmlns:a16="http://schemas.microsoft.com/office/drawing/2014/main" id="{6B43642A-235E-AE44-885C-83B47ADE9C25}"/>
              </a:ext>
            </a:extLst>
          </p:cNvPr>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D770CC1-71F5-1447-A136-7157E245EE4B}"/>
              </a:ext>
            </a:extLst>
          </p:cNvPr>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FDBFFA-DAFB-DC49-8B38-C14704D4B12E}"/>
              </a:ext>
            </a:extLst>
          </p:cNvPr>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981F76C-A02D-F346-8724-F73B1C34C48A}"/>
              </a:ext>
            </a:extLst>
          </p:cNvPr>
          <p:cNvSpPr txBox="1"/>
          <p:nvPr userDrawn="1"/>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1" name="Rectangle 10">
            <a:extLst>
              <a:ext uri="{FF2B5EF4-FFF2-40B4-BE49-F238E27FC236}">
                <a16:creationId xmlns:a16="http://schemas.microsoft.com/office/drawing/2014/main" id="{EAA33788-D6D8-7D44-A2F6-4B5CBC2EA5D4}"/>
              </a:ext>
            </a:extLst>
          </p:cNvPr>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6176F8C-D423-6F4B-BD84-232C26DF33BC}"/>
              </a:ext>
            </a:extLst>
          </p:cNvPr>
          <p:cNvSpPr txBox="1"/>
          <p:nvPr userDrawn="1"/>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3" name="TextBox 12">
            <a:extLst>
              <a:ext uri="{FF2B5EF4-FFF2-40B4-BE49-F238E27FC236}">
                <a16:creationId xmlns:a16="http://schemas.microsoft.com/office/drawing/2014/main" id="{0DE99206-4606-404F-82C1-1F3503EC3B3D}"/>
              </a:ext>
            </a:extLst>
          </p:cNvPr>
          <p:cNvSpPr txBox="1"/>
          <p:nvPr userDrawn="1"/>
        </p:nvSpPr>
        <p:spPr>
          <a:xfrm>
            <a:off x="5486400" y="6453003"/>
            <a:ext cx="3657600" cy="461665"/>
          </a:xfrm>
          <a:prstGeom prst="rect">
            <a:avLst/>
          </a:prstGeom>
          <a:noFill/>
        </p:spPr>
        <p:txBody>
          <a:bodyPr wrap="square" rtlCol="0">
            <a:spAutoFit/>
          </a:bodyPr>
          <a:lstStyle/>
          <a:p>
            <a:pPr algn="r"/>
            <a:r>
              <a:rPr lang="en-US" sz="1200" dirty="0">
                <a:solidFill>
                  <a:schemeClr val="bg2"/>
                </a:solidFill>
                <a:latin typeface="+mj-lt"/>
              </a:rPr>
              <a:t>© 2015 Pearson</a:t>
            </a:r>
          </a:p>
          <a:p>
            <a:pPr algn="r"/>
            <a:r>
              <a:rPr lang="en-US" sz="1200" dirty="0">
                <a:solidFill>
                  <a:schemeClr val="bg2"/>
                </a:solidFill>
                <a:latin typeface="+mj-lt"/>
              </a:rPr>
              <a:t>http://www.funwebdev.com</a:t>
            </a:r>
          </a:p>
        </p:txBody>
      </p:sp>
    </p:spTree>
    <p:extLst>
      <p:ext uri="{BB962C8B-B14F-4D97-AF65-F5344CB8AC3E}">
        <p14:creationId xmlns:p14="http://schemas.microsoft.com/office/powerpoint/2010/main" val="3915728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DA915-0DFE-DB41-B011-05D0DBCEE0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2D8BA75-0DBA-594B-B3E4-4F9207C2376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0DEB6A0-07AD-3A45-80CA-7FFF7208F48A}"/>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5" name="Footer Placeholder 4">
            <a:extLst>
              <a:ext uri="{FF2B5EF4-FFF2-40B4-BE49-F238E27FC236}">
                <a16:creationId xmlns:a16="http://schemas.microsoft.com/office/drawing/2014/main" id="{B63DBB1D-E6B9-0345-AE31-F041C86F0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81350-36B1-6C46-A06A-BEF1BC255B96}"/>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20695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4A3B64-C432-3745-9A3F-E232AA9F6EAD}"/>
              </a:ext>
            </a:extLst>
          </p:cNvPr>
          <p:cNvSpPr>
            <a:spLocks noGrp="1"/>
          </p:cNvSpPr>
          <p:nvPr>
            <p:ph type="title" orient="vert"/>
          </p:nvPr>
        </p:nvSpPr>
        <p:spPr>
          <a:xfrm>
            <a:off x="6543675" y="365125"/>
            <a:ext cx="1971675"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B5C805F-D327-DA43-99E5-4DCE746B1ECD}"/>
              </a:ext>
            </a:extLst>
          </p:cNvPr>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A304EC2-C094-624F-A454-90A6D9A591BF}"/>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5" name="Footer Placeholder 4">
            <a:extLst>
              <a:ext uri="{FF2B5EF4-FFF2-40B4-BE49-F238E27FC236}">
                <a16:creationId xmlns:a16="http://schemas.microsoft.com/office/drawing/2014/main" id="{AE8F92CA-964C-F94F-8980-6E0DBBEEA8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5EF737-4E34-AE49-AE87-6649013BD157}"/>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1796861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
        <p:nvSpPr>
          <p:cNvPr id="11" name="Title 10">
            <a:extLst>
              <a:ext uri="{FF2B5EF4-FFF2-40B4-BE49-F238E27FC236}">
                <a16:creationId xmlns:a16="http://schemas.microsoft.com/office/drawing/2014/main" id="{C768D696-F10D-FE46-8A6A-C2F5F4A1BC2D}"/>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7780704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69B09-1C0D-834C-8BF7-D1B56478F86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B628E02-A442-F241-9F5A-4291F83DBA1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B9AE835-F813-FB4F-B5EF-68E123B26D73}"/>
              </a:ext>
            </a:extLst>
          </p:cNvPr>
          <p:cNvSpPr>
            <a:spLocks noGrp="1"/>
          </p:cNvSpPr>
          <p:nvPr>
            <p:ph type="dt" sz="half" idx="10"/>
          </p:nvPr>
        </p:nvSpPr>
        <p:spPr/>
        <p:txBody>
          <a:bodyPr/>
          <a:lstStyle/>
          <a:p>
            <a:fld id="{C0C32B2F-91C4-7F49-BC7D-36437AE773C0}" type="datetimeFigureOut">
              <a:rPr lang="en-US" smtClean="0"/>
              <a:t>4/30/21</a:t>
            </a:fld>
            <a:endParaRPr lang="en-US"/>
          </a:p>
        </p:txBody>
      </p:sp>
      <p:sp>
        <p:nvSpPr>
          <p:cNvPr id="5" name="Footer Placeholder 4">
            <a:extLst>
              <a:ext uri="{FF2B5EF4-FFF2-40B4-BE49-F238E27FC236}">
                <a16:creationId xmlns:a16="http://schemas.microsoft.com/office/drawing/2014/main" id="{04FB15C5-8124-7C44-B91C-298167B9E9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16C6D-9B48-184F-8C9B-618651CFA844}"/>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538282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95E32-F6ED-4C44-82F2-FCA9E2912986}"/>
              </a:ext>
            </a:extLst>
          </p:cNvPr>
          <p:cNvSpPr>
            <a:spLocks noGrp="1"/>
          </p:cNvSpPr>
          <p:nvPr>
            <p:ph type="title"/>
          </p:nvPr>
        </p:nvSpPr>
        <p:spPr>
          <a:xfrm>
            <a:off x="623888" y="1709739"/>
            <a:ext cx="78867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C64FC0D-C389-294A-AE8B-84EAD7523FD4}"/>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B510477-653B-F140-9BCC-1B4F1EAC4BBC}"/>
              </a:ext>
            </a:extLst>
          </p:cNvPr>
          <p:cNvSpPr>
            <a:spLocks noGrp="1"/>
          </p:cNvSpPr>
          <p:nvPr>
            <p:ph type="dt" sz="half" idx="10"/>
          </p:nvPr>
        </p:nvSpPr>
        <p:spPr/>
        <p:txBody>
          <a:bodyPr/>
          <a:lstStyle/>
          <a:p>
            <a:fld id="{C0C32B2F-91C4-7F49-BC7D-36437AE773C0}" type="datetimeFigureOut">
              <a:rPr lang="en-US" smtClean="0"/>
              <a:t>4/30/21</a:t>
            </a:fld>
            <a:endParaRPr lang="en-US"/>
          </a:p>
        </p:txBody>
      </p:sp>
      <p:sp>
        <p:nvSpPr>
          <p:cNvPr id="5" name="Footer Placeholder 4">
            <a:extLst>
              <a:ext uri="{FF2B5EF4-FFF2-40B4-BE49-F238E27FC236}">
                <a16:creationId xmlns:a16="http://schemas.microsoft.com/office/drawing/2014/main" id="{E9ACDF26-677B-E54E-9CA0-DC9B6FEE93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E8A2B-B670-C04B-A3A8-32A573816BB6}"/>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089795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DE9B1-77A9-F343-9BA7-0A1D6D06F2B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5C877BF-058E-C841-8C3D-3CFBC721901E}"/>
              </a:ext>
            </a:extLst>
          </p:cNvPr>
          <p:cNvSpPr>
            <a:spLocks noGrp="1"/>
          </p:cNvSpPr>
          <p:nvPr>
            <p:ph sz="half" idx="1"/>
          </p:nvPr>
        </p:nvSpPr>
        <p:spPr>
          <a:xfrm>
            <a:off x="6286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96EAC3A-1D87-4C4F-9DF0-2F4F80E8B9D2}"/>
              </a:ext>
            </a:extLst>
          </p:cNvPr>
          <p:cNvSpPr>
            <a:spLocks noGrp="1"/>
          </p:cNvSpPr>
          <p:nvPr>
            <p:ph sz="half" idx="2"/>
          </p:nvPr>
        </p:nvSpPr>
        <p:spPr>
          <a:xfrm>
            <a:off x="46291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88B9DA6-FFDC-AA45-9CD8-FD3F02D039F5}"/>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6" name="Footer Placeholder 5">
            <a:extLst>
              <a:ext uri="{FF2B5EF4-FFF2-40B4-BE49-F238E27FC236}">
                <a16:creationId xmlns:a16="http://schemas.microsoft.com/office/drawing/2014/main" id="{95C08A59-C905-0C42-A479-FA369D566E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FD15DD-55B7-2648-87F4-BA9DAD40625C}"/>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876917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C1022-C500-BE4C-BA7F-1F48E1BBD610}"/>
              </a:ext>
            </a:extLst>
          </p:cNvPr>
          <p:cNvSpPr>
            <a:spLocks noGrp="1"/>
          </p:cNvSpPr>
          <p:nvPr>
            <p:ph type="title"/>
          </p:nvPr>
        </p:nvSpPr>
        <p:spPr>
          <a:xfrm>
            <a:off x="629841" y="365126"/>
            <a:ext cx="78867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C360C4F-AC90-A243-80C8-374267191A55}"/>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6044584F-97DD-5042-A75B-F696B1E8F576}"/>
              </a:ext>
            </a:extLst>
          </p:cNvPr>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286C4A3-FC5A-E749-B80B-7EC85472C92D}"/>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87A22806-3E3D-7544-B719-12C8D1229E27}"/>
              </a:ext>
            </a:extLst>
          </p:cNvPr>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A086C88-8B2A-1D45-A8B6-878C72EA0508}"/>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8" name="Footer Placeholder 7">
            <a:extLst>
              <a:ext uri="{FF2B5EF4-FFF2-40B4-BE49-F238E27FC236}">
                <a16:creationId xmlns:a16="http://schemas.microsoft.com/office/drawing/2014/main" id="{B1A14067-928B-624C-9166-98D0AA4D2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B41804-A9F1-FF49-8AD7-B20B06D3181F}"/>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652915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CB326-751A-BA49-B0EC-ADE5A6CC98A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533D436-7FED-EA40-8CE9-22F642A81480}"/>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4" name="Footer Placeholder 3">
            <a:extLst>
              <a:ext uri="{FF2B5EF4-FFF2-40B4-BE49-F238E27FC236}">
                <a16:creationId xmlns:a16="http://schemas.microsoft.com/office/drawing/2014/main" id="{1FED9AD2-0306-2641-82EE-8695DB4220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08ABC7-A86A-D64A-967F-5BF854F435FD}"/>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564426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6BDD23-6000-7F46-BA10-D9E06FA25312}"/>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3" name="Footer Placeholder 2">
            <a:extLst>
              <a:ext uri="{FF2B5EF4-FFF2-40B4-BE49-F238E27FC236}">
                <a16:creationId xmlns:a16="http://schemas.microsoft.com/office/drawing/2014/main" id="{8209F7C3-77AB-D047-BA60-F798B28C97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6E789F-6F5E-2F40-9785-4355C5939BCE}"/>
              </a:ext>
            </a:extLst>
          </p:cNvPr>
          <p:cNvSpPr>
            <a:spLocks noGrp="1"/>
          </p:cNvSpPr>
          <p:nvPr>
            <p:ph type="sldNum" sz="quarter" idx="12"/>
          </p:nvPr>
        </p:nvSpPr>
        <p:spPr/>
        <p:txBody>
          <a:bodyPr/>
          <a:lstStyle/>
          <a:p>
            <a:fld id="{8746D3AE-9A6B-4724-B938-46259D069CC8}" type="slidenum">
              <a:rPr lang="en-US" smtClean="0"/>
              <a:pPr/>
              <a:t>‹#›</a:t>
            </a:fld>
            <a:endParaRPr lang="en-US" dirty="0"/>
          </a:p>
        </p:txBody>
      </p:sp>
    </p:spTree>
    <p:extLst>
      <p:ext uri="{BB962C8B-B14F-4D97-AF65-F5344CB8AC3E}">
        <p14:creationId xmlns:p14="http://schemas.microsoft.com/office/powerpoint/2010/main" val="902194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3035-A3FC-484C-B259-5A5216C4B3E3}"/>
              </a:ext>
            </a:extLst>
          </p:cNvPr>
          <p:cNvSpPr>
            <a:spLocks noGrp="1"/>
          </p:cNvSpPr>
          <p:nvPr>
            <p:ph type="title"/>
          </p:nvPr>
        </p:nvSpPr>
        <p:spPr>
          <a:xfrm>
            <a:off x="629841" y="457200"/>
            <a:ext cx="2949178"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7C85F75-656E-FB4E-AB11-F4AB2B3319B2}"/>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ED53076-C285-2D43-9B5E-198B0340FED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5E69A417-C3DF-9543-AA39-FA9CA87D23DE}"/>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6" name="Footer Placeholder 5">
            <a:extLst>
              <a:ext uri="{FF2B5EF4-FFF2-40B4-BE49-F238E27FC236}">
                <a16:creationId xmlns:a16="http://schemas.microsoft.com/office/drawing/2014/main" id="{426737DA-0A1F-A844-B530-AD6EBF2E6C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971A80-C912-364A-AF45-374693F670AB}"/>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615502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926ED-B9E3-1C4D-9732-DB8E53E8C404}"/>
              </a:ext>
            </a:extLst>
          </p:cNvPr>
          <p:cNvSpPr>
            <a:spLocks noGrp="1"/>
          </p:cNvSpPr>
          <p:nvPr>
            <p:ph type="title"/>
          </p:nvPr>
        </p:nvSpPr>
        <p:spPr>
          <a:xfrm>
            <a:off x="629841" y="457200"/>
            <a:ext cx="2949178"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55AF149-A116-0D40-8CB9-71892435F3C1}"/>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44B3608B-004C-754B-BA26-B8DCA90DA4B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C352E9EF-1F66-6E42-A35D-72B967EA30BD}"/>
              </a:ext>
            </a:extLst>
          </p:cNvPr>
          <p:cNvSpPr>
            <a:spLocks noGrp="1"/>
          </p:cNvSpPr>
          <p:nvPr>
            <p:ph type="dt" sz="half" idx="10"/>
          </p:nvPr>
        </p:nvSpPr>
        <p:spPr/>
        <p:txBody>
          <a:bodyPr/>
          <a:lstStyle/>
          <a:p>
            <a:fld id="{79ECA76C-96BA-4C53-A922-4E6799921C76}" type="datetimeFigureOut">
              <a:rPr lang="en-US" smtClean="0"/>
              <a:pPr/>
              <a:t>4/30/21</a:t>
            </a:fld>
            <a:endParaRPr lang="en-US"/>
          </a:p>
        </p:txBody>
      </p:sp>
      <p:sp>
        <p:nvSpPr>
          <p:cNvPr id="6" name="Footer Placeholder 5">
            <a:extLst>
              <a:ext uri="{FF2B5EF4-FFF2-40B4-BE49-F238E27FC236}">
                <a16:creationId xmlns:a16="http://schemas.microsoft.com/office/drawing/2014/main" id="{8CFA052B-D35B-C94C-9AA0-CF1D121B08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B25578-34AD-7A42-8B14-F57BBBA154B3}"/>
              </a:ext>
            </a:extLst>
          </p:cNvPr>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1833482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85A716-4EDD-FF40-A760-9BC6B57A12D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2AA63FF-7AF2-3F46-B606-313BD091BFE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771AF45-96E6-8B41-A7B5-9FA8BB4F7A99}"/>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C32B2F-91C4-7F49-BC7D-36437AE773C0}" type="datetimeFigureOut">
              <a:rPr lang="en-US" smtClean="0"/>
              <a:t>4/30/21</a:t>
            </a:fld>
            <a:endParaRPr lang="en-US"/>
          </a:p>
        </p:txBody>
      </p:sp>
      <p:sp>
        <p:nvSpPr>
          <p:cNvPr id="5" name="Footer Placeholder 4">
            <a:extLst>
              <a:ext uri="{FF2B5EF4-FFF2-40B4-BE49-F238E27FC236}">
                <a16:creationId xmlns:a16="http://schemas.microsoft.com/office/drawing/2014/main" id="{EBF775BF-DC67-C04A-9AF7-699A543DFC2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E2C785-3EF4-234A-A21C-4820C3E89A4C}"/>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sp>
        <p:nvSpPr>
          <p:cNvPr id="7" name="Rectangle 6">
            <a:extLst>
              <a:ext uri="{FF2B5EF4-FFF2-40B4-BE49-F238E27FC236}">
                <a16:creationId xmlns:a16="http://schemas.microsoft.com/office/drawing/2014/main" id="{94227822-50B9-0B41-B8B1-6050C741616D}"/>
              </a:ext>
            </a:extLst>
          </p:cNvPr>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6B4E752-1462-5E47-9A59-893DC9D0AF63}"/>
              </a:ext>
            </a:extLst>
          </p:cNvPr>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A4A61DFA-9D8E-684C-AD9A-A28C2F307E76}"/>
              </a:ext>
            </a:extLst>
          </p:cNvPr>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CE979F3-2ACB-2E40-8E9C-9914423752B2}"/>
              </a:ext>
            </a:extLst>
          </p:cNvPr>
          <p:cNvSpPr txBox="1"/>
          <p:nvPr userDrawn="1"/>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11" name="TextBox 10">
            <a:extLst>
              <a:ext uri="{FF2B5EF4-FFF2-40B4-BE49-F238E27FC236}">
                <a16:creationId xmlns:a16="http://schemas.microsoft.com/office/drawing/2014/main" id="{4D6BED8B-5CD0-FB47-8A65-F7C2C897E9B1}"/>
              </a:ext>
            </a:extLst>
          </p:cNvPr>
          <p:cNvSpPr txBox="1"/>
          <p:nvPr userDrawn="1"/>
        </p:nvSpPr>
        <p:spPr>
          <a:xfrm>
            <a:off x="363483" y="6581001"/>
            <a:ext cx="2574487" cy="276999"/>
          </a:xfrm>
          <a:prstGeom prst="rect">
            <a:avLst/>
          </a:prstGeom>
          <a:noFill/>
        </p:spPr>
        <p:txBody>
          <a:bodyPr wrap="none" rtlCol="0">
            <a:spAutoFit/>
          </a:bodyPr>
          <a:lstStyle/>
          <a:p>
            <a:r>
              <a:rPr lang="en-US" sz="1200" dirty="0">
                <a:solidFill>
                  <a:schemeClr val="accent1"/>
                </a:solidFill>
                <a:latin typeface="Rockwell" pitchFamily="18" charset="0"/>
              </a:rPr>
              <a:t>Randy Connolly </a:t>
            </a:r>
            <a:r>
              <a:rPr lang="en-US" sz="1200" baseline="0" dirty="0">
                <a:solidFill>
                  <a:schemeClr val="tx1"/>
                </a:solidFill>
                <a:latin typeface="Rockwell" pitchFamily="18" charset="0"/>
              </a:rPr>
              <a:t>and</a:t>
            </a:r>
            <a:r>
              <a:rPr lang="en-US" sz="1200" baseline="0" dirty="0">
                <a:latin typeface="Rockwell" pitchFamily="18" charset="0"/>
              </a:rPr>
              <a:t> </a:t>
            </a:r>
            <a:r>
              <a:rPr lang="en-US" sz="1200" baseline="0" dirty="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extLst>
      <p:ext uri="{BB962C8B-B14F-4D97-AF65-F5344CB8AC3E}">
        <p14:creationId xmlns:p14="http://schemas.microsoft.com/office/powerpoint/2010/main" val="98397661"/>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650" r:id="rId13"/>
    <p:sldLayoutId id="2147483660" r:id="rId1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2.xml"/><Relationship Id="rId1" Type="http://schemas.openxmlformats.org/officeDocument/2006/relationships/vmlDrawing" Target="../drawings/vmlDrawing4.vml"/><Relationship Id="rId4" Type="http://schemas.openxmlformats.org/officeDocument/2006/relationships/image" Target="../media/image5.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2.xml"/><Relationship Id="rId1" Type="http://schemas.openxmlformats.org/officeDocument/2006/relationships/vmlDrawing" Target="../drawings/vmlDrawing5.vml"/><Relationship Id="rId4" Type="http://schemas.openxmlformats.org/officeDocument/2006/relationships/image" Target="../media/image6.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6.xml"/><Relationship Id="rId1" Type="http://schemas.openxmlformats.org/officeDocument/2006/relationships/vmlDrawing" Target="../drawings/vmlDrawing6.vml"/><Relationship Id="rId4" Type="http://schemas.openxmlformats.org/officeDocument/2006/relationships/image" Target="../media/image7.emf"/></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Layout" Target="../slideLayouts/slideLayout12.xml"/><Relationship Id="rId1" Type="http://schemas.openxmlformats.org/officeDocument/2006/relationships/vmlDrawing" Target="../drawings/vmlDrawing7.vml"/><Relationship Id="rId5" Type="http://schemas.openxmlformats.org/officeDocument/2006/relationships/image" Target="../media/image7.emf"/><Relationship Id="rId4" Type="http://schemas.openxmlformats.org/officeDocument/2006/relationships/oleObject" Target="../embeddings/oleObject7.bin"/></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Layout" Target="../slideLayouts/slideLayout12.xml"/><Relationship Id="rId1" Type="http://schemas.openxmlformats.org/officeDocument/2006/relationships/vmlDrawing" Target="../drawings/vmlDrawing8.vml"/><Relationship Id="rId5" Type="http://schemas.openxmlformats.org/officeDocument/2006/relationships/image" Target="../media/image7.emf"/><Relationship Id="rId4" Type="http://schemas.openxmlformats.org/officeDocument/2006/relationships/oleObject" Target="../embeddings/oleObject8.bin"/></Relationships>
</file>

<file path=ppt/slides/_rels/slide2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12.xml"/><Relationship Id="rId1" Type="http://schemas.openxmlformats.org/officeDocument/2006/relationships/vmlDrawing" Target="../drawings/vmlDrawing9.vml"/><Relationship Id="rId6" Type="http://schemas.openxmlformats.org/officeDocument/2006/relationships/image" Target="../media/image7.emf"/><Relationship Id="rId5" Type="http://schemas.openxmlformats.org/officeDocument/2006/relationships/oleObject" Target="../embeddings/oleObject9.bin"/><Relationship Id="rId4"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Layout" Target="../slideLayouts/slideLayout12.xml"/><Relationship Id="rId1" Type="http://schemas.openxmlformats.org/officeDocument/2006/relationships/vmlDrawing" Target="../drawings/vmlDrawing10.vml"/><Relationship Id="rId5" Type="http://schemas.openxmlformats.org/officeDocument/2006/relationships/image" Target="../media/image7.emf"/><Relationship Id="rId4" Type="http://schemas.openxmlformats.org/officeDocument/2006/relationships/oleObject" Target="../embeddings/oleObject10.bin"/></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12.xml"/><Relationship Id="rId1" Type="http://schemas.openxmlformats.org/officeDocument/2006/relationships/vmlDrawing" Target="../drawings/vmlDrawing11.vml"/><Relationship Id="rId6" Type="http://schemas.openxmlformats.org/officeDocument/2006/relationships/image" Target="../media/image7.emf"/><Relationship Id="rId5" Type="http://schemas.openxmlformats.org/officeDocument/2006/relationships/oleObject" Target="../embeddings/oleObject11.bin"/><Relationship Id="rId4" Type="http://schemas.openxmlformats.org/officeDocument/2006/relationships/image" Target="../media/image14.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6.xml"/><Relationship Id="rId1" Type="http://schemas.openxmlformats.org/officeDocument/2006/relationships/vmlDrawing" Target="../drawings/vmlDrawing12.vml"/><Relationship Id="rId5" Type="http://schemas.openxmlformats.org/officeDocument/2006/relationships/image" Target="../media/image16.tiff"/><Relationship Id="rId4" Type="http://schemas.openxmlformats.org/officeDocument/2006/relationships/image" Target="../media/image15.emf"/></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tiff"/><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slideLayout" Target="../slideLayouts/slideLayout12.xml"/><Relationship Id="rId1" Type="http://schemas.openxmlformats.org/officeDocument/2006/relationships/vmlDrawing" Target="../drawings/vmlDrawing13.vml"/><Relationship Id="rId5" Type="http://schemas.openxmlformats.org/officeDocument/2006/relationships/image" Target="../media/image23.emf"/><Relationship Id="rId4" Type="http://schemas.openxmlformats.org/officeDocument/2006/relationships/oleObject" Target="../embeddings/oleObject13.bin"/></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6.xml"/><Relationship Id="rId1" Type="http://schemas.openxmlformats.org/officeDocument/2006/relationships/vmlDrawing" Target="../drawings/vmlDrawing14.vml"/><Relationship Id="rId4" Type="http://schemas.openxmlformats.org/officeDocument/2006/relationships/image" Target="../media/image25.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oleObject" Target="../embeddings/oleObject15.bin"/><Relationship Id="rId7" Type="http://schemas.openxmlformats.org/officeDocument/2006/relationships/image" Target="../media/image29.emf"/><Relationship Id="rId2" Type="http://schemas.openxmlformats.org/officeDocument/2006/relationships/slideLayout" Target="../slideLayouts/slideLayout6.xml"/><Relationship Id="rId1" Type="http://schemas.openxmlformats.org/officeDocument/2006/relationships/vmlDrawing" Target="../drawings/vmlDrawing15.v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6.xml"/><Relationship Id="rId1" Type="http://schemas.openxmlformats.org/officeDocument/2006/relationships/vmlDrawing" Target="../drawings/vmlDrawing16.vml"/><Relationship Id="rId4" Type="http://schemas.openxmlformats.org/officeDocument/2006/relationships/image" Target="../media/image3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6.xml"/><Relationship Id="rId1" Type="http://schemas.openxmlformats.org/officeDocument/2006/relationships/vmlDrawing" Target="../drawings/vmlDrawing17.vml"/><Relationship Id="rId4" Type="http://schemas.openxmlformats.org/officeDocument/2006/relationships/image" Target="../media/image32.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5.emf"/><Relationship Id="rId2" Type="http://schemas.openxmlformats.org/officeDocument/2006/relationships/slideLayout" Target="../slideLayouts/slideLayout6.xml"/><Relationship Id="rId1" Type="http://schemas.openxmlformats.org/officeDocument/2006/relationships/vmlDrawing" Target="../drawings/vmlDrawing18.vml"/><Relationship Id="rId6" Type="http://schemas.openxmlformats.org/officeDocument/2006/relationships/oleObject" Target="../embeddings/oleObject19.bin"/><Relationship Id="rId5" Type="http://schemas.openxmlformats.org/officeDocument/2006/relationships/image" Target="../media/image34.emf"/><Relationship Id="rId4" Type="http://schemas.openxmlformats.org/officeDocument/2006/relationships/oleObject" Target="../embeddings/oleObject18.bin"/></Relationships>
</file>

<file path=ppt/slides/_rels/slide5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6.xml"/><Relationship Id="rId1" Type="http://schemas.openxmlformats.org/officeDocument/2006/relationships/vmlDrawing" Target="../drawings/vmlDrawing19.vml"/><Relationship Id="rId4" Type="http://schemas.openxmlformats.org/officeDocument/2006/relationships/image" Target="../media/image44.emf"/></Relationships>
</file>

<file path=ppt/slides/_rels/slide68.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Defined </a:t>
            </a:r>
            <a:r>
              <a:rPr lang="en-US" sz="2800" dirty="0">
                <a:solidFill>
                  <a:schemeClr val="bg2"/>
                </a:solidFill>
                <a:latin typeface="Rockwell Condensed" pitchFamily="18" charset="0"/>
              </a:rPr>
              <a:t>and its </a:t>
            </a:r>
            <a:r>
              <a:rPr lang="en-US" sz="2800" dirty="0">
                <a:solidFill>
                  <a:schemeClr val="accent5"/>
                </a:solidFill>
                <a:latin typeface="Rockwell Condensed" pitchFamily="18" charset="0"/>
              </a:rPr>
              <a:t>History</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a:solidFill>
                  <a:schemeClr val="accent5"/>
                </a:solidFill>
                <a:latin typeface="Rockwell Condensed" pitchFamily="18" charset="0"/>
              </a:rPr>
              <a:t>Semantic </a:t>
            </a:r>
            <a:r>
              <a:rPr lang="en-US" sz="2800" dirty="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Structure </a:t>
            </a:r>
            <a:r>
              <a:rPr lang="en-US" sz="2800" dirty="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a:solidFill>
                  <a:schemeClr val="bg1"/>
                </a:solidFill>
                <a:latin typeface="Rockwell Condensed" pitchFamily="18" charset="0"/>
              </a:rPr>
              <a:t>Quick Tour </a:t>
            </a:r>
            <a:r>
              <a:rPr lang="en-US" sz="2800" dirty="0">
                <a:solidFill>
                  <a:schemeClr val="bg2"/>
                </a:solidFill>
                <a:latin typeface="Rockwell Condensed" pitchFamily="18" charset="0"/>
              </a:rPr>
              <a:t>of </a:t>
            </a:r>
            <a:r>
              <a:rPr lang="en-US" sz="2800" dirty="0">
                <a:solidFill>
                  <a:schemeClr val="accent5"/>
                </a:solidFill>
                <a:latin typeface="Rockwell Condensed" pitchFamily="18" charset="0"/>
              </a:rPr>
              <a:t>HTML</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p>
          <a:p>
            <a:r>
              <a:rPr lang="en-US" sz="2800" dirty="0">
                <a:solidFill>
                  <a:schemeClr val="accent5"/>
                </a:solidFill>
                <a:latin typeface="Rockwell Condensed" pitchFamily="18" charset="0"/>
              </a:rPr>
              <a:t>Semantic Elements</a:t>
            </a: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HTML5</a:t>
            </a:r>
          </a:p>
        </p:txBody>
      </p:sp>
      <p:sp>
        <p:nvSpPr>
          <p:cNvPr id="3" name="Content Placeholder 2"/>
          <p:cNvSpPr>
            <a:spLocks noGrp="1"/>
          </p:cNvSpPr>
          <p:nvPr>
            <p:ph idx="1"/>
          </p:nvPr>
        </p:nvSpPr>
        <p:spPr>
          <a:xfrm>
            <a:off x="914400" y="1646237"/>
            <a:ext cx="7467600" cy="4449763"/>
          </a:xfrm>
        </p:spPr>
        <p:txBody>
          <a:bodyPr/>
          <a:lstStyle/>
          <a:p>
            <a:pPr marL="342900" indent="-342900" algn="just">
              <a:buFont typeface="System Font Regular"/>
              <a:buChar char="❏"/>
            </a:pPr>
            <a:r>
              <a:rPr lang="en-US" dirty="0">
                <a:latin typeface="Gill Sans MT" panose="020B0502020104020203" pitchFamily="34" charset="77"/>
              </a:rPr>
              <a:t>While parts of the HTML5 are still being finalized, all of the major browser manufacturers have at least partially embraced HTML5. </a:t>
            </a:r>
          </a:p>
          <a:p>
            <a:pPr marL="342900" indent="-342900" algn="just">
              <a:buFont typeface="System Font Regular"/>
              <a:buChar char="❏"/>
            </a:pPr>
            <a:r>
              <a:rPr lang="en-US" dirty="0">
                <a:latin typeface="Gill Sans MT" panose="020B0502020104020203" pitchFamily="34" charset="77"/>
              </a:rPr>
              <a:t>Certainly not all browsers and all versions support every feature of HTML5. </a:t>
            </a:r>
          </a:p>
          <a:p>
            <a:pPr marL="342900" indent="-342900" algn="just">
              <a:buFont typeface="System Font Regular"/>
              <a:buChar char="❏"/>
            </a:pPr>
            <a:r>
              <a:rPr lang="en-US" dirty="0">
                <a:latin typeface="Gill Sans MT" panose="020B0502020104020203" pitchFamily="34" charset="77"/>
              </a:rPr>
              <a:t>This is in fact by design. HTML in HTML5 is now a living language: that is, it is a language that evolves and develops over time. </a:t>
            </a:r>
          </a:p>
          <a:p>
            <a:pPr marL="342900" indent="-342900" algn="just">
              <a:buFont typeface="System Font Regular"/>
              <a:buChar char="❏"/>
            </a:pPr>
            <a:r>
              <a:rPr lang="en-US" dirty="0">
                <a:latin typeface="Gill Sans MT" panose="020B0502020104020203" pitchFamily="34" charset="77"/>
              </a:rPr>
              <a:t>As such, every browser will support a gradually increasing subset of HTML5 capabilities</a:t>
            </a:r>
          </a:p>
        </p:txBody>
      </p:sp>
      <p:sp>
        <p:nvSpPr>
          <p:cNvPr id="4" name="Content Placeholder 3"/>
          <p:cNvSpPr>
            <a:spLocks noGrp="1"/>
          </p:cNvSpPr>
          <p:nvPr>
            <p:ph sz="quarter" idx="13"/>
          </p:nvPr>
        </p:nvSpPr>
        <p:spPr/>
        <p:txBody>
          <a:bodyPr>
            <a:normAutofit/>
          </a:bodyPr>
          <a:lstStyle/>
          <a:p>
            <a:r>
              <a:rPr lang="en-US" dirty="0"/>
              <a:t>It evolves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7886700" cy="1325563"/>
          </a:xfrm>
        </p:spPr>
        <p:txBody>
          <a:bodyPr/>
          <a:lstStyle/>
          <a:p>
            <a:r>
              <a:rPr lang="en-US" dirty="0">
                <a:latin typeface="Gill Sans MT" panose="020B0502020104020203" pitchFamily="34" charset="77"/>
              </a:rPr>
              <a:t>HTML5 Support in Browsers</a:t>
            </a:r>
          </a:p>
        </p:txBody>
      </p:sp>
      <p:graphicFrame>
        <p:nvGraphicFramePr>
          <p:cNvPr id="99329" name="Object 1"/>
          <p:cNvGraphicFramePr>
            <a:graphicFrameLocks noChangeAspect="1"/>
          </p:cNvGraphicFramePr>
          <p:nvPr>
            <p:extLst>
              <p:ext uri="{D42A27DB-BD31-4B8C-83A1-F6EECF244321}">
                <p14:modId xmlns:p14="http://schemas.microsoft.com/office/powerpoint/2010/main" val="1499657000"/>
              </p:ext>
            </p:extLst>
          </p:nvPr>
        </p:nvGraphicFramePr>
        <p:xfrm>
          <a:off x="1752600" y="1143000"/>
          <a:ext cx="4886325" cy="5295900"/>
        </p:xfrm>
        <a:graphic>
          <a:graphicData uri="http://schemas.openxmlformats.org/presentationml/2006/ole">
            <mc:AlternateContent xmlns:mc="http://schemas.openxmlformats.org/markup-compatibility/2006">
              <mc:Choice xmlns:v="urn:schemas-microsoft-com:vml" Requires="v">
                <p:oleObj spid="_x0000_s99413" name="Visio" r:id="rId3" imgW="4886165" imgH="5295900" progId="Visio.Drawing.11">
                  <p:embed/>
                </p:oleObj>
              </mc:Choice>
              <mc:Fallback>
                <p:oleObj name="Visio" r:id="rId3" imgW="4886165" imgH="5295900" progId="Visio.Drawing.11">
                  <p:embed/>
                  <p:pic>
                    <p:nvPicPr>
                      <p:cNvPr id="0" name="Picture 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143000"/>
                        <a:ext cx="4886325" cy="529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2647951"/>
            <a:ext cx="7886700" cy="828676"/>
          </a:xfrm>
        </p:spPr>
        <p:txBody>
          <a:bodyPr/>
          <a:lstStyle/>
          <a:p>
            <a:pPr algn="ctr"/>
            <a:r>
              <a:rPr lang="en-US" dirty="0">
                <a:latin typeface="Gill Sans MT" panose="020B0502020104020203" pitchFamily="34" charset="77"/>
              </a:rPr>
              <a:t>HTML </a:t>
            </a:r>
            <a:r>
              <a:rPr lang="en-US" dirty="0">
                <a:solidFill>
                  <a:schemeClr val="tx2"/>
                </a:solidFill>
                <a:latin typeface="Gill Sans MT" panose="020B0502020104020203" pitchFamily="34" charset="77"/>
              </a:rPr>
              <a:t>SYNTAX</a:t>
            </a:r>
            <a:endParaRPr lang="en-US" dirty="0">
              <a:latin typeface="Gill Sans MT" panose="020B0502020104020203" pitchFamily="34" charset="77"/>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Elements and Attributes</a:t>
            </a:r>
          </a:p>
        </p:txBody>
      </p:sp>
      <p:sp>
        <p:nvSpPr>
          <p:cNvPr id="3" name="Content Placeholder 2"/>
          <p:cNvSpPr>
            <a:spLocks noGrp="1"/>
          </p:cNvSpPr>
          <p:nvPr>
            <p:ph idx="1"/>
          </p:nvPr>
        </p:nvSpPr>
        <p:spPr>
          <a:xfrm>
            <a:off x="914400" y="1646237"/>
            <a:ext cx="7010400" cy="4525963"/>
          </a:xfrm>
        </p:spPr>
        <p:txBody>
          <a:bodyPr/>
          <a:lstStyle/>
          <a:p>
            <a:pPr algn="just"/>
            <a:r>
              <a:rPr lang="en-US" b="1" dirty="0">
                <a:solidFill>
                  <a:schemeClr val="accent1"/>
                </a:solidFill>
                <a:latin typeface="Gill Sans MT" panose="020B0502020104020203" pitchFamily="34" charset="77"/>
              </a:rPr>
              <a:t>HTML documents </a:t>
            </a:r>
            <a:r>
              <a:rPr lang="en-US" dirty="0">
                <a:latin typeface="Gill Sans MT" panose="020B0502020104020203" pitchFamily="34" charset="77"/>
              </a:rPr>
              <a:t>are composed of textual content and HTML elements. </a:t>
            </a:r>
          </a:p>
          <a:p>
            <a:pPr marL="342900" indent="-342900" algn="just">
              <a:buFont typeface="System Font Regular"/>
              <a:buChar char="❏"/>
            </a:pPr>
            <a:r>
              <a:rPr lang="en-US" dirty="0">
                <a:latin typeface="Gill Sans MT" panose="020B0502020104020203" pitchFamily="34" charset="77"/>
              </a:rPr>
              <a:t>An </a:t>
            </a:r>
            <a:r>
              <a:rPr lang="en-US" b="1" dirty="0">
                <a:solidFill>
                  <a:schemeClr val="accent1"/>
                </a:solidFill>
                <a:latin typeface="Gill Sans MT" panose="020B0502020104020203" pitchFamily="34" charset="77"/>
              </a:rPr>
              <a:t>HTML element</a:t>
            </a:r>
            <a:r>
              <a:rPr lang="en-US" dirty="0">
                <a:solidFill>
                  <a:schemeClr val="accent1"/>
                </a:solidFill>
                <a:latin typeface="Gill Sans MT" panose="020B0502020104020203" pitchFamily="34" charset="77"/>
              </a:rPr>
              <a:t> </a:t>
            </a:r>
            <a:r>
              <a:rPr lang="en-US" dirty="0">
                <a:latin typeface="Gill Sans MT" panose="020B0502020104020203" pitchFamily="34" charset="77"/>
              </a:rPr>
              <a:t>can contain text, other elements, or be empty. It is identified in the HTML document by tags.</a:t>
            </a:r>
          </a:p>
          <a:p>
            <a:pPr marL="342900" indent="-342900" algn="just">
              <a:buFont typeface="System Font Regular"/>
              <a:buChar char="❏"/>
            </a:pPr>
            <a:r>
              <a:rPr lang="en-US" dirty="0">
                <a:latin typeface="Gill Sans MT" panose="020B0502020104020203" pitchFamily="34" charset="77"/>
              </a:rPr>
              <a:t>HTML elements can also contain attributes. An </a:t>
            </a:r>
            <a:r>
              <a:rPr lang="en-US" b="1" dirty="0">
                <a:solidFill>
                  <a:schemeClr val="accent1"/>
                </a:solidFill>
                <a:latin typeface="Gill Sans MT" panose="020B0502020104020203" pitchFamily="34" charset="77"/>
              </a:rPr>
              <a:t>HTML attribute</a:t>
            </a:r>
            <a:r>
              <a:rPr lang="en-US" dirty="0">
                <a:solidFill>
                  <a:schemeClr val="accent1"/>
                </a:solidFill>
                <a:latin typeface="Gill Sans MT" panose="020B0502020104020203" pitchFamily="34" charset="77"/>
              </a:rPr>
              <a:t> </a:t>
            </a:r>
            <a:r>
              <a:rPr lang="en-US" dirty="0">
                <a:latin typeface="Gill Sans MT" panose="020B0502020104020203" pitchFamily="34" charset="77"/>
              </a:rPr>
              <a:t>is a name=value pair that provides more information about the HTML element. </a:t>
            </a:r>
          </a:p>
          <a:p>
            <a:pPr marL="342900" indent="-342900" algn="just">
              <a:buFont typeface="System Font Regular"/>
              <a:buChar char="❏"/>
            </a:pPr>
            <a:r>
              <a:rPr lang="en-US" i="1" dirty="0">
                <a:latin typeface="Gill Sans MT" panose="020B0502020104020203" pitchFamily="34" charset="77"/>
              </a:rPr>
              <a:t>In XHTML, attribute values had to be enclosed in quotes; in HTML5, the quotes are optional.</a:t>
            </a:r>
          </a:p>
        </p:txBody>
      </p:sp>
      <p:sp>
        <p:nvSpPr>
          <p:cNvPr id="4" name="Content Placeholder 3"/>
          <p:cNvSpPr>
            <a:spLocks noGrp="1"/>
          </p:cNvSpPr>
          <p:nvPr>
            <p:ph sz="quarter" idx="13"/>
          </p:nvPr>
        </p:nvSpPr>
        <p:spPr/>
        <p:txBody>
          <a:bodyPr>
            <a:normAutofit/>
          </a:bodyPr>
          <a:lstStyle/>
          <a:p>
            <a:r>
              <a:rPr lang="en-US" dirty="0"/>
              <a:t>More syntax</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1082674"/>
          </a:xfrm>
        </p:spPr>
        <p:txBody>
          <a:bodyPr>
            <a:normAutofit/>
          </a:bodyPr>
          <a:lstStyle/>
          <a:p>
            <a:r>
              <a:rPr lang="en-CA" dirty="0">
                <a:latin typeface="Gill Sans MT" panose="020B0502020104020203" pitchFamily="34" charset="77"/>
              </a:rPr>
              <a:t>What HTML lets you do</a:t>
            </a:r>
          </a:p>
        </p:txBody>
      </p:sp>
      <p:sp>
        <p:nvSpPr>
          <p:cNvPr id="3" name="Content Placeholder 2"/>
          <p:cNvSpPr txBox="1">
            <a:spLocks/>
          </p:cNvSpPr>
          <p:nvPr/>
        </p:nvSpPr>
        <p:spPr>
          <a:xfrm>
            <a:off x="914400" y="1646237"/>
            <a:ext cx="7315200" cy="4525963"/>
          </a:xfrm>
          <a:prstGeom prst="rect">
            <a:avLst/>
          </a:prstGeom>
        </p:spPr>
        <p:txBody>
          <a:bodyPr/>
          <a:lstStyle/>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2900" b="0" i="0" u="none" strike="noStrike" kern="1200" cap="none" spc="0" normalizeH="0" baseline="0" noProof="0" dirty="0">
                <a:ln>
                  <a:noFill/>
                </a:ln>
                <a:solidFill>
                  <a:schemeClr val="tx1"/>
                </a:solidFill>
                <a:effectLst/>
                <a:uLnTx/>
                <a:uFillTx/>
                <a:latin typeface="Gill Sans MT" panose="020B0502020104020203" pitchFamily="34" charset="77"/>
              </a:rPr>
              <a:t>Insert images</a:t>
            </a:r>
            <a:r>
              <a:rPr kumimoji="0" lang="en-US" sz="2900" b="0" i="0" u="none" strike="noStrike" kern="1200" cap="none" spc="0" normalizeH="0" noProof="0" dirty="0">
                <a:ln>
                  <a:noFill/>
                </a:ln>
                <a:solidFill>
                  <a:schemeClr val="tx1"/>
                </a:solidFill>
                <a:effectLst/>
                <a:uLnTx/>
                <a:uFillTx/>
                <a:latin typeface="Gill Sans MT" panose="020B0502020104020203" pitchFamily="34" charset="77"/>
              </a:rPr>
              <a:t> using the </a:t>
            </a:r>
            <a:r>
              <a:rPr kumimoji="0" lang="en-US" sz="2900" b="1" i="0" u="none" strike="noStrike" kern="1200" cap="none" spc="0" normalizeH="0" noProof="0" dirty="0">
                <a:ln>
                  <a:noFill/>
                </a:ln>
                <a:solidFill>
                  <a:schemeClr val="tx1"/>
                </a:solidFill>
                <a:effectLst/>
                <a:uLnTx/>
                <a:uFillTx/>
                <a:latin typeface="Gill Sans MT" panose="020B0502020104020203" pitchFamily="34" charset="77"/>
              </a:rPr>
              <a:t>&lt;</a:t>
            </a:r>
            <a:r>
              <a:rPr kumimoji="0" lang="en-US" sz="2900" b="1" i="0" u="none" strike="noStrike" kern="1200" cap="none" spc="0" normalizeH="0" noProof="0" dirty="0" err="1">
                <a:ln>
                  <a:noFill/>
                </a:ln>
                <a:solidFill>
                  <a:schemeClr val="tx1"/>
                </a:solidFill>
                <a:effectLst/>
                <a:uLnTx/>
                <a:uFillTx/>
                <a:latin typeface="Gill Sans MT" panose="020B0502020104020203" pitchFamily="34" charset="77"/>
              </a:rPr>
              <a:t>img</a:t>
            </a:r>
            <a:r>
              <a:rPr kumimoji="0" lang="en-US" sz="2900" b="1" i="0" u="none" strike="noStrike" kern="1200" cap="none" spc="0" normalizeH="0" noProof="0" dirty="0">
                <a:ln>
                  <a:noFill/>
                </a:ln>
                <a:solidFill>
                  <a:schemeClr val="tx1"/>
                </a:solidFill>
                <a:effectLst/>
                <a:uLnTx/>
                <a:uFillTx/>
                <a:latin typeface="Gill Sans MT" panose="020B0502020104020203" pitchFamily="34" charset="77"/>
              </a:rPr>
              <a:t>&gt; </a:t>
            </a:r>
            <a:r>
              <a:rPr kumimoji="0" lang="en-US" sz="2900" b="0" i="0" u="none" strike="noStrike" kern="1200" cap="none" spc="0" normalizeH="0" noProof="0" dirty="0">
                <a:ln>
                  <a:noFill/>
                </a:ln>
                <a:solidFill>
                  <a:schemeClr val="tx1"/>
                </a:solidFill>
                <a:effectLst/>
                <a:uLnTx/>
                <a:uFillTx/>
                <a:latin typeface="Gill Sans MT" panose="020B0502020104020203" pitchFamily="34" charset="77"/>
              </a:rPr>
              <a:t>tag</a:t>
            </a:r>
          </a:p>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2900" baseline="0" dirty="0">
                <a:latin typeface="Gill Sans MT" panose="020B0502020104020203" pitchFamily="34" charset="77"/>
              </a:rPr>
              <a:t>Create links</a:t>
            </a:r>
            <a:r>
              <a:rPr lang="en-US" sz="2900" dirty="0">
                <a:latin typeface="Gill Sans MT" panose="020B0502020104020203" pitchFamily="34" charset="77"/>
              </a:rPr>
              <a:t> with the </a:t>
            </a:r>
            <a:r>
              <a:rPr lang="en-US" sz="2900" b="1" dirty="0">
                <a:latin typeface="Gill Sans MT" panose="020B0502020104020203" pitchFamily="34" charset="77"/>
              </a:rPr>
              <a:t>&lt;a&gt; </a:t>
            </a:r>
            <a:r>
              <a:rPr lang="en-US" sz="2900" dirty="0">
                <a:latin typeface="Gill Sans MT" panose="020B0502020104020203" pitchFamily="34" charset="77"/>
              </a:rPr>
              <a:t>tag</a:t>
            </a:r>
          </a:p>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2900" baseline="0" dirty="0">
                <a:latin typeface="Gill Sans MT" panose="020B0502020104020203" pitchFamily="34" charset="77"/>
              </a:rPr>
              <a:t>Create</a:t>
            </a:r>
            <a:r>
              <a:rPr lang="en-US" sz="2900" dirty="0">
                <a:latin typeface="Gill Sans MT" panose="020B0502020104020203" pitchFamily="34" charset="77"/>
              </a:rPr>
              <a:t> lists with the </a:t>
            </a:r>
            <a:r>
              <a:rPr lang="en-US" sz="2900" b="1" dirty="0">
                <a:latin typeface="Gill Sans MT" panose="020B0502020104020203" pitchFamily="34" charset="77"/>
              </a:rPr>
              <a:t>&lt;</a:t>
            </a:r>
            <a:r>
              <a:rPr lang="en-US" sz="2900" b="1" dirty="0" err="1">
                <a:latin typeface="Gill Sans MT" panose="020B0502020104020203" pitchFamily="34" charset="77"/>
              </a:rPr>
              <a:t>ul</a:t>
            </a:r>
            <a:r>
              <a:rPr lang="en-US" sz="2900" b="1" dirty="0">
                <a:latin typeface="Gill Sans MT" panose="020B0502020104020203" pitchFamily="34" charset="77"/>
              </a:rPr>
              <a:t>&gt;, &lt;</a:t>
            </a:r>
            <a:r>
              <a:rPr lang="en-US" sz="2900" b="1" dirty="0" err="1">
                <a:latin typeface="Gill Sans MT" panose="020B0502020104020203" pitchFamily="34" charset="77"/>
              </a:rPr>
              <a:t>ol</a:t>
            </a:r>
            <a:r>
              <a:rPr lang="en-US" sz="2900" b="1" dirty="0">
                <a:latin typeface="Gill Sans MT" panose="020B0502020104020203" pitchFamily="34" charset="77"/>
              </a:rPr>
              <a:t>&gt; </a:t>
            </a:r>
            <a:r>
              <a:rPr lang="en-US" sz="2900" dirty="0">
                <a:latin typeface="Gill Sans MT" panose="020B0502020104020203" pitchFamily="34" charset="77"/>
              </a:rPr>
              <a:t>and </a:t>
            </a:r>
            <a:r>
              <a:rPr lang="en-US" sz="2900" b="1" dirty="0">
                <a:latin typeface="Gill Sans MT" panose="020B0502020104020203" pitchFamily="34" charset="77"/>
              </a:rPr>
              <a:t>&lt;</a:t>
            </a:r>
            <a:r>
              <a:rPr lang="en-US" sz="2900" b="1" dirty="0" err="1">
                <a:latin typeface="Gill Sans MT" panose="020B0502020104020203" pitchFamily="34" charset="77"/>
              </a:rPr>
              <a:t>li</a:t>
            </a:r>
            <a:r>
              <a:rPr lang="en-US" sz="2900" b="1" dirty="0">
                <a:latin typeface="Gill Sans MT" panose="020B0502020104020203" pitchFamily="34" charset="77"/>
              </a:rPr>
              <a:t>&gt; </a:t>
            </a:r>
            <a:r>
              <a:rPr lang="en-US" sz="2900" dirty="0">
                <a:latin typeface="Gill Sans MT" panose="020B0502020104020203" pitchFamily="34" charset="77"/>
              </a:rPr>
              <a:t>tags</a:t>
            </a:r>
          </a:p>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2900" b="0" i="0" u="none" strike="noStrike" kern="1200" cap="none" spc="0" normalizeH="0" baseline="0" noProof="0" dirty="0">
                <a:ln>
                  <a:noFill/>
                </a:ln>
                <a:solidFill>
                  <a:schemeClr val="tx1"/>
                </a:solidFill>
                <a:effectLst/>
                <a:uLnTx/>
                <a:uFillTx/>
                <a:latin typeface="Gill Sans MT" panose="020B0502020104020203" pitchFamily="34" charset="77"/>
              </a:rPr>
              <a:t>Create</a:t>
            </a:r>
            <a:r>
              <a:rPr kumimoji="0" lang="en-US" sz="2900" b="0" i="0" u="none" strike="noStrike" kern="1200" cap="none" spc="0" normalizeH="0" noProof="0" dirty="0">
                <a:ln>
                  <a:noFill/>
                </a:ln>
                <a:solidFill>
                  <a:schemeClr val="tx1"/>
                </a:solidFill>
                <a:effectLst/>
                <a:uLnTx/>
                <a:uFillTx/>
                <a:latin typeface="Gill Sans MT" panose="020B0502020104020203" pitchFamily="34" charset="77"/>
              </a:rPr>
              <a:t> headings with </a:t>
            </a:r>
            <a:r>
              <a:rPr kumimoji="0" lang="en-US" sz="2900" b="1" i="0" u="none" strike="noStrike" kern="1200" cap="none" spc="0" normalizeH="0" noProof="0" dirty="0">
                <a:ln>
                  <a:noFill/>
                </a:ln>
                <a:solidFill>
                  <a:schemeClr val="tx1"/>
                </a:solidFill>
                <a:effectLst/>
                <a:uLnTx/>
                <a:uFillTx/>
                <a:latin typeface="Gill Sans MT" panose="020B0502020104020203" pitchFamily="34" charset="77"/>
              </a:rPr>
              <a:t>&lt;H1&gt;, &lt;H2&gt;, …, &lt;H6&gt;</a:t>
            </a:r>
          </a:p>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2900" baseline="0" dirty="0">
                <a:latin typeface="Gill Sans MT" panose="020B0502020104020203" pitchFamily="34" charset="77"/>
              </a:rPr>
              <a:t>Define </a:t>
            </a:r>
            <a:r>
              <a:rPr lang="en-US" sz="2900" baseline="0" dirty="0" err="1">
                <a:latin typeface="Gill Sans MT" panose="020B0502020104020203" pitchFamily="34" charset="77"/>
              </a:rPr>
              <a:t>metatdata</a:t>
            </a:r>
            <a:r>
              <a:rPr lang="en-US" sz="2900" baseline="0" dirty="0">
                <a:latin typeface="Gill Sans MT" panose="020B0502020104020203" pitchFamily="34" charset="77"/>
              </a:rPr>
              <a:t> with </a:t>
            </a:r>
            <a:r>
              <a:rPr lang="en-US" sz="2900" b="1" baseline="0" dirty="0">
                <a:latin typeface="Gill Sans MT" panose="020B0502020104020203" pitchFamily="34" charset="77"/>
              </a:rPr>
              <a:t>&lt;meta&gt;</a:t>
            </a:r>
            <a:r>
              <a:rPr lang="en-US" sz="2900" b="1" dirty="0">
                <a:latin typeface="Gill Sans MT" panose="020B0502020104020203" pitchFamily="34" charset="77"/>
              </a:rPr>
              <a:t> </a:t>
            </a:r>
            <a:r>
              <a:rPr lang="en-US" sz="2900" dirty="0">
                <a:latin typeface="Gill Sans MT" panose="020B0502020104020203" pitchFamily="34" charset="77"/>
              </a:rPr>
              <a:t>tag</a:t>
            </a:r>
          </a:p>
          <a:p>
            <a:pPr marL="342900" marR="0" lvl="0" indent="-342900" algn="just"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2900" noProof="0" dirty="0">
                <a:latin typeface="Gill Sans MT" panose="020B0502020104020203" pitchFamily="34" charset="77"/>
              </a:rPr>
              <a:t>And much more…</a:t>
            </a:r>
            <a:endParaRPr kumimoji="0" lang="en-US" sz="2900" b="0" i="0" u="none" strike="noStrike" kern="1200" cap="none" spc="0" normalizeH="0" baseline="0" noProof="0" dirty="0">
              <a:ln>
                <a:noFill/>
              </a:ln>
              <a:solidFill>
                <a:schemeClr val="tx1"/>
              </a:solidFill>
              <a:effectLst/>
              <a:uLnTx/>
              <a:uFillTx/>
              <a:latin typeface="Gill Sans MT" panose="020B0502020104020203" pitchFamily="34" charset="77"/>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Elements and Attributes</a:t>
            </a:r>
          </a:p>
        </p:txBody>
      </p:sp>
      <p:graphicFrame>
        <p:nvGraphicFramePr>
          <p:cNvPr id="5123" name="Object 3"/>
          <p:cNvGraphicFramePr>
            <a:graphicFrameLocks noChangeAspect="1"/>
          </p:cNvGraphicFramePr>
          <p:nvPr/>
        </p:nvGraphicFramePr>
        <p:xfrm>
          <a:off x="914400" y="1600200"/>
          <a:ext cx="6877050" cy="2501900"/>
        </p:xfrm>
        <a:graphic>
          <a:graphicData uri="http://schemas.openxmlformats.org/presentationml/2006/ole">
            <mc:AlternateContent xmlns:mc="http://schemas.openxmlformats.org/markup-compatibility/2006">
              <mc:Choice xmlns:v="urn:schemas-microsoft-com:vml" Requires="v">
                <p:oleObj spid="_x0000_s5207" name="Visio" r:id="rId3" imgW="6877044" imgH="2501900" progId="Visio.Drawing.11">
                  <p:embed/>
                </p:oleObj>
              </mc:Choice>
              <mc:Fallback>
                <p:oleObj name="Visio" r:id="rId3" imgW="6877044" imgH="2501900" progId="Visio.Drawing.11">
                  <p:embed/>
                  <p:pic>
                    <p:nvPicPr>
                      <p:cNvPr id="0" name="Picture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600200"/>
                        <a:ext cx="6877050" cy="250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Nesting HTML elements</a:t>
            </a:r>
          </a:p>
        </p:txBody>
      </p:sp>
      <p:sp>
        <p:nvSpPr>
          <p:cNvPr id="3" name="Content Placeholder 2"/>
          <p:cNvSpPr>
            <a:spLocks noGrp="1"/>
          </p:cNvSpPr>
          <p:nvPr>
            <p:ph idx="1"/>
          </p:nvPr>
        </p:nvSpPr>
        <p:spPr/>
        <p:txBody>
          <a:bodyPr/>
          <a:lstStyle/>
          <a:p>
            <a:pPr algn="just"/>
            <a:r>
              <a:rPr lang="en-US" dirty="0">
                <a:latin typeface="Gill Sans MT" panose="020B0502020104020203" pitchFamily="34" charset="77"/>
              </a:rPr>
              <a:t>Often an HTML element will contain other HTML elements. </a:t>
            </a:r>
          </a:p>
          <a:p>
            <a:pPr marL="342900" indent="-342900" algn="just">
              <a:buFont typeface="System Font Regular"/>
              <a:buChar char="❏"/>
            </a:pPr>
            <a:r>
              <a:rPr lang="en-US" dirty="0">
                <a:latin typeface="Gill Sans MT" panose="020B0502020104020203" pitchFamily="34" charset="77"/>
              </a:rPr>
              <a:t>In such a case, the container element is said to be a parent of the contained, or child, element. </a:t>
            </a:r>
          </a:p>
          <a:p>
            <a:pPr marL="342900" indent="-342900" algn="just">
              <a:buFont typeface="System Font Regular"/>
              <a:buChar char="❏"/>
            </a:pPr>
            <a:r>
              <a:rPr lang="en-US" dirty="0">
                <a:latin typeface="Gill Sans MT" panose="020B0502020104020203" pitchFamily="34" charset="77"/>
              </a:rPr>
              <a:t>Any elements contained within the child are said to be </a:t>
            </a:r>
            <a:r>
              <a:rPr lang="en-US" b="1" dirty="0">
                <a:solidFill>
                  <a:schemeClr val="accent1"/>
                </a:solidFill>
                <a:latin typeface="Gill Sans MT" panose="020B0502020104020203" pitchFamily="34" charset="77"/>
              </a:rPr>
              <a:t>descendents</a:t>
            </a:r>
            <a:r>
              <a:rPr lang="en-US" dirty="0">
                <a:latin typeface="Gill Sans MT" panose="020B0502020104020203" pitchFamily="34" charset="77"/>
              </a:rPr>
              <a:t> of the parent element; likewise, any given child element, may have a variety of </a:t>
            </a:r>
            <a:r>
              <a:rPr lang="en-US" b="1" dirty="0">
                <a:solidFill>
                  <a:schemeClr val="accent1"/>
                </a:solidFill>
                <a:latin typeface="Gill Sans MT" panose="020B0502020104020203" pitchFamily="34" charset="77"/>
              </a:rPr>
              <a:t>ancestors</a:t>
            </a:r>
            <a:r>
              <a:rPr lang="en-US" b="1" dirty="0">
                <a:latin typeface="Gill Sans MT" panose="020B0502020104020203" pitchFamily="34" charset="77"/>
              </a:rPr>
              <a:t>.</a:t>
            </a:r>
            <a:endParaRPr lang="en-US" dirty="0">
              <a:latin typeface="Gill Sans MT" panose="020B0502020104020203" pitchFamily="34" charset="77"/>
            </a:endParaRPr>
          </a:p>
        </p:txBody>
      </p:sp>
      <p:sp>
        <p:nvSpPr>
          <p:cNvPr id="4" name="Content Placeholder 3"/>
          <p:cNvSpPr>
            <a:spLocks noGrp="1"/>
          </p:cNvSpPr>
          <p:nvPr>
            <p:ph sz="quarter" idx="13"/>
          </p:nvPr>
        </p:nvSpPr>
        <p:spPr/>
        <p:txBody>
          <a:bodyPr>
            <a:normAutofit/>
          </a:bodyPr>
          <a:lstStyle/>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90511"/>
            <a:ext cx="7886700" cy="852489"/>
          </a:xfrm>
        </p:spPr>
        <p:txBody>
          <a:bodyPr/>
          <a:lstStyle/>
          <a:p>
            <a:r>
              <a:rPr lang="en-US" dirty="0"/>
              <a:t>Hierarchy of Elements</a:t>
            </a:r>
          </a:p>
        </p:txBody>
      </p:sp>
      <p:graphicFrame>
        <p:nvGraphicFramePr>
          <p:cNvPr id="3" name="Object 2"/>
          <p:cNvGraphicFramePr>
            <a:graphicFrameLocks noChangeAspect="1"/>
          </p:cNvGraphicFramePr>
          <p:nvPr>
            <p:extLst>
              <p:ext uri="{D42A27DB-BD31-4B8C-83A1-F6EECF244321}">
                <p14:modId xmlns:p14="http://schemas.microsoft.com/office/powerpoint/2010/main" val="1031758306"/>
              </p:ext>
            </p:extLst>
          </p:nvPr>
        </p:nvGraphicFramePr>
        <p:xfrm>
          <a:off x="1812369" y="1052390"/>
          <a:ext cx="5519262" cy="5486400"/>
        </p:xfrm>
        <a:graphic>
          <a:graphicData uri="http://schemas.openxmlformats.org/presentationml/2006/ole">
            <mc:AlternateContent xmlns:mc="http://schemas.openxmlformats.org/markup-compatibility/2006">
              <mc:Choice xmlns:v="urn:schemas-microsoft-com:vml" Requires="v">
                <p:oleObj spid="_x0000_s6230" name="Visio" r:id="rId3" imgW="5865937" imgH="5830921" progId="Visio.Drawing.11">
                  <p:embed/>
                </p:oleObj>
              </mc:Choice>
              <mc:Fallback>
                <p:oleObj name="Visio" r:id="rId3" imgW="5865937" imgH="5830921"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2369" y="1052390"/>
                        <a:ext cx="5519262" cy="5486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Nesting HTML elements</a:t>
            </a:r>
          </a:p>
        </p:txBody>
      </p:sp>
      <p:sp>
        <p:nvSpPr>
          <p:cNvPr id="3" name="Content Placeholder 2"/>
          <p:cNvSpPr>
            <a:spLocks noGrp="1"/>
          </p:cNvSpPr>
          <p:nvPr>
            <p:ph idx="1"/>
          </p:nvPr>
        </p:nvSpPr>
        <p:spPr>
          <a:xfrm>
            <a:off x="914400" y="1646237"/>
            <a:ext cx="7010400" cy="4449763"/>
          </a:xfrm>
        </p:spPr>
        <p:txBody>
          <a:bodyPr/>
          <a:lstStyle/>
          <a:p>
            <a:pPr algn="just"/>
            <a:r>
              <a:rPr lang="en-US" dirty="0">
                <a:latin typeface="Gill Sans MT" panose="020B0502020104020203" pitchFamily="34" charset="77"/>
              </a:rPr>
              <a:t>In order to properly construct a hierarchy of elements, your browser expects each HTML nested element to be properly nested. </a:t>
            </a:r>
          </a:p>
          <a:p>
            <a:pPr algn="just"/>
            <a:r>
              <a:rPr lang="en-US" dirty="0">
                <a:latin typeface="Gill Sans MT" panose="020B0502020104020203" pitchFamily="34" charset="77"/>
              </a:rPr>
              <a:t>That is, a child’s ending tag must occur before its parent’s ending tag.</a:t>
            </a:r>
          </a:p>
        </p:txBody>
      </p:sp>
      <p:sp>
        <p:nvSpPr>
          <p:cNvPr id="4" name="Content Placeholder 3"/>
          <p:cNvSpPr>
            <a:spLocks noGrp="1"/>
          </p:cNvSpPr>
          <p:nvPr>
            <p:ph sz="quarter" idx="13"/>
          </p:nvPr>
        </p:nvSpPr>
        <p:spPr/>
        <p:txBody>
          <a:bodyPr>
            <a:normAutofit/>
          </a:bodyPr>
          <a:lstStyle/>
          <a:p>
            <a:endParaRPr lang="en-US"/>
          </a:p>
        </p:txBody>
      </p:sp>
      <p:graphicFrame>
        <p:nvGraphicFramePr>
          <p:cNvPr id="7170" name="Object 2"/>
          <p:cNvGraphicFramePr>
            <a:graphicFrameLocks noChangeAspect="1"/>
          </p:cNvGraphicFramePr>
          <p:nvPr/>
        </p:nvGraphicFramePr>
        <p:xfrm>
          <a:off x="914400" y="3622675"/>
          <a:ext cx="5305425" cy="2930525"/>
        </p:xfrm>
        <a:graphic>
          <a:graphicData uri="http://schemas.openxmlformats.org/presentationml/2006/ole">
            <mc:AlternateContent xmlns:mc="http://schemas.openxmlformats.org/markup-compatibility/2006">
              <mc:Choice xmlns:v="urn:schemas-microsoft-com:vml" Requires="v">
                <p:oleObj spid="_x0000_s7254" name="Visio" r:id="rId3" imgW="5305411" imgH="2930457" progId="Visio.Drawing.11">
                  <p:embed/>
                </p:oleObj>
              </mc:Choice>
              <mc:Fallback>
                <p:oleObj name="Visio" r:id="rId3" imgW="5305411" imgH="29304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3622675"/>
                        <a:ext cx="5305425" cy="293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43000" y="2900362"/>
            <a:ext cx="6858000" cy="1057276"/>
          </a:xfrm>
        </p:spPr>
        <p:txBody>
          <a:bodyPr/>
          <a:lstStyle/>
          <a:p>
            <a:pPr algn="ctr"/>
            <a:r>
              <a:rPr lang="en-US" dirty="0">
                <a:solidFill>
                  <a:schemeClr val="tx2"/>
                </a:solidFill>
                <a:latin typeface="Gill Sans MT" panose="020B0502020104020203" pitchFamily="34" charset="77"/>
              </a:rPr>
              <a:t>SEMANTIC </a:t>
            </a:r>
            <a:r>
              <a:rPr lang="en-US" dirty="0">
                <a:latin typeface="Gill Sans MT" panose="020B0502020104020203" pitchFamily="34" charset="77"/>
              </a:rPr>
              <a:t>MARKUP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panose="020B0502020104020203" pitchFamily="34" charset="-79"/>
                <a:cs typeface="Gill Sans" panose="020B0502020104020203" pitchFamily="34" charset="-79"/>
              </a:rPr>
              <a:t>HTML Syntax</a:t>
            </a:r>
          </a:p>
        </p:txBody>
      </p:sp>
      <p:sp>
        <p:nvSpPr>
          <p:cNvPr id="3" name="Content Placeholder 2"/>
          <p:cNvSpPr>
            <a:spLocks noGrp="1"/>
          </p:cNvSpPr>
          <p:nvPr>
            <p:ph idx="1"/>
          </p:nvPr>
        </p:nvSpPr>
        <p:spPr>
          <a:xfrm>
            <a:off x="914400" y="1646237"/>
            <a:ext cx="7162800" cy="4830763"/>
          </a:xfrm>
        </p:spPr>
        <p:txBody>
          <a:bodyPr/>
          <a:lstStyle/>
          <a:p>
            <a:r>
              <a:rPr lang="en-US" dirty="0">
                <a:latin typeface="Gill Sans" panose="020B0502020104020203" pitchFamily="34" charset="-79"/>
                <a:cs typeface="Gill Sans" panose="020B0502020104020203" pitchFamily="34" charset="-79"/>
              </a:rPr>
              <a:t>HTML is defined as a </a:t>
            </a:r>
            <a:r>
              <a:rPr lang="en-US" dirty="0">
                <a:solidFill>
                  <a:schemeClr val="accent1"/>
                </a:solidFill>
                <a:latin typeface="Gill Sans" panose="020B0502020104020203" pitchFamily="34" charset="-79"/>
                <a:cs typeface="Gill Sans" panose="020B0502020104020203" pitchFamily="34" charset="-79"/>
              </a:rPr>
              <a:t>markup language</a:t>
            </a:r>
            <a:r>
              <a:rPr lang="en-US" dirty="0">
                <a:latin typeface="Gill Sans" panose="020B0502020104020203" pitchFamily="34" charset="-79"/>
                <a:cs typeface="Gill Sans" panose="020B0502020104020203" pitchFamily="34" charset="-79"/>
              </a:rPr>
              <a:t>. </a:t>
            </a:r>
          </a:p>
          <a:p>
            <a:pPr marL="342900" indent="-342900" algn="just">
              <a:buFont typeface="Arial" panose="020B0604020202020204" pitchFamily="34" charset="0"/>
              <a:buChar char="•"/>
            </a:pPr>
            <a:r>
              <a:rPr lang="en-US" dirty="0">
                <a:latin typeface="Gill Sans" panose="020B0502020104020203" pitchFamily="34" charset="-79"/>
                <a:cs typeface="Gill Sans" panose="020B0502020104020203" pitchFamily="34" charset="-79"/>
              </a:rPr>
              <a:t>A markup language is simply a way of annotating a document in such a way to make the annotations distinct from the text being annotated. </a:t>
            </a:r>
          </a:p>
          <a:p>
            <a:pPr marL="342900" indent="-342900" algn="just">
              <a:buFont typeface="Arial" panose="020B0604020202020204" pitchFamily="34" charset="0"/>
              <a:buChar char="•"/>
            </a:pPr>
            <a:endParaRPr lang="en-US" dirty="0">
              <a:latin typeface="Gill Sans" panose="020B0502020104020203" pitchFamily="34" charset="-79"/>
              <a:cs typeface="Gill Sans" panose="020B0502020104020203" pitchFamily="34" charset="-79"/>
            </a:endParaRPr>
          </a:p>
          <a:p>
            <a:pPr marL="342900" indent="-342900" algn="just">
              <a:buFont typeface="Arial" panose="020B0604020202020204" pitchFamily="34" charset="0"/>
              <a:buChar char="•"/>
            </a:pPr>
            <a:r>
              <a:rPr lang="en-US" dirty="0">
                <a:latin typeface="Gill Sans" panose="020B0502020104020203" pitchFamily="34" charset="-79"/>
                <a:cs typeface="Gill Sans" panose="020B0502020104020203" pitchFamily="34" charset="-79"/>
              </a:rPr>
              <a:t>The term comes from the days of print, when editors would write instructions on manuscript pages that might be revision instructions to the author or copy editor. </a:t>
            </a:r>
          </a:p>
        </p:txBody>
      </p:sp>
      <p:sp>
        <p:nvSpPr>
          <p:cNvPr id="4" name="Content Placeholder 3"/>
          <p:cNvSpPr>
            <a:spLocks noGrp="1"/>
          </p:cNvSpPr>
          <p:nvPr>
            <p:ph sz="quarter" idx="13"/>
          </p:nvPr>
        </p:nvSpPr>
        <p:spPr/>
        <p:txBody>
          <a:bodyPr>
            <a:normAutofit/>
          </a:bodyPr>
          <a:lstStyle/>
          <a:p>
            <a:r>
              <a:rPr lang="en-US" dirty="0"/>
              <a:t>What is a markup language?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Semantic Markup</a:t>
            </a:r>
          </a:p>
        </p:txBody>
      </p:sp>
      <p:sp>
        <p:nvSpPr>
          <p:cNvPr id="3" name="Content Placeholder 2"/>
          <p:cNvSpPr>
            <a:spLocks noGrp="1"/>
          </p:cNvSpPr>
          <p:nvPr>
            <p:ph idx="1"/>
          </p:nvPr>
        </p:nvSpPr>
        <p:spPr>
          <a:xfrm>
            <a:off x="914400" y="1646237"/>
            <a:ext cx="7315200" cy="4754563"/>
          </a:xfrm>
        </p:spPr>
        <p:txBody>
          <a:bodyPr/>
          <a:lstStyle/>
          <a:p>
            <a:pPr algn="just"/>
            <a:r>
              <a:rPr lang="en-US" dirty="0">
                <a:latin typeface="Gill Sans MT" panose="020B0502020104020203" pitchFamily="34" charset="77"/>
              </a:rPr>
              <a:t>Over the past decade, a strong and broad consensus has grown around the belief that HTML documents should </a:t>
            </a:r>
            <a:r>
              <a:rPr lang="en-US" b="1" dirty="0">
                <a:latin typeface="Gill Sans MT" panose="020B0502020104020203" pitchFamily="34" charset="77"/>
              </a:rPr>
              <a:t>only</a:t>
            </a:r>
            <a:r>
              <a:rPr lang="en-US" dirty="0">
                <a:latin typeface="Gill Sans MT" panose="020B0502020104020203" pitchFamily="34" charset="77"/>
              </a:rPr>
              <a:t> focus on the structure of the document.</a:t>
            </a:r>
          </a:p>
          <a:p>
            <a:pPr algn="just"/>
            <a:endParaRPr lang="en-US" dirty="0">
              <a:latin typeface="Gill Sans MT" panose="020B0502020104020203" pitchFamily="34" charset="77"/>
            </a:endParaRPr>
          </a:p>
          <a:p>
            <a:pPr algn="just"/>
            <a:r>
              <a:rPr lang="en-US" dirty="0">
                <a:latin typeface="Gill Sans MT" panose="020B0502020104020203" pitchFamily="34" charset="77"/>
              </a:rPr>
              <a:t>Information about how the content should look when it is displayed in the browser is best left to CSS (Cascading Style Sheets).</a:t>
            </a:r>
          </a:p>
        </p:txBody>
      </p:sp>
      <p:sp>
        <p:nvSpPr>
          <p:cNvPr id="4" name="Content Placeholder 3"/>
          <p:cNvSpPr>
            <a:spLocks noGrp="1"/>
          </p:cNvSpPr>
          <p:nvPr>
            <p:ph sz="quarter" idx="13"/>
          </p:nvPr>
        </p:nvSpPr>
        <p:spPr/>
        <p:txBody>
          <a:bodyPr>
            <a:normAutofit/>
          </a:bodyPr>
          <a:lstStyle/>
          <a:p>
            <a:r>
              <a:rPr lang="en-US" dirty="0"/>
              <a:t>What does it mean?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Semantic Markup</a:t>
            </a:r>
          </a:p>
        </p:txBody>
      </p:sp>
      <p:sp>
        <p:nvSpPr>
          <p:cNvPr id="3" name="Content Placeholder 2"/>
          <p:cNvSpPr>
            <a:spLocks noGrp="1"/>
          </p:cNvSpPr>
          <p:nvPr>
            <p:ph idx="1"/>
          </p:nvPr>
        </p:nvSpPr>
        <p:spPr/>
        <p:txBody>
          <a:bodyPr/>
          <a:lstStyle/>
          <a:p>
            <a:pPr algn="just"/>
            <a:r>
              <a:rPr lang="en-US" dirty="0">
                <a:latin typeface="Gill Sans MT" panose="020B0502020104020203" pitchFamily="34" charset="77"/>
              </a:rPr>
              <a:t>As a consequence, beginning HTML authors are often counseled to create </a:t>
            </a:r>
            <a:r>
              <a:rPr lang="en-US" b="1" dirty="0">
                <a:solidFill>
                  <a:schemeClr val="accent1"/>
                </a:solidFill>
                <a:latin typeface="Gill Sans MT" panose="020B0502020104020203" pitchFamily="34" charset="77"/>
              </a:rPr>
              <a:t>semantic HTML</a:t>
            </a:r>
            <a:r>
              <a:rPr lang="en-US" dirty="0">
                <a:solidFill>
                  <a:schemeClr val="accent1"/>
                </a:solidFill>
                <a:latin typeface="Gill Sans MT" panose="020B0502020104020203" pitchFamily="34" charset="77"/>
              </a:rPr>
              <a:t> </a:t>
            </a:r>
            <a:r>
              <a:rPr lang="en-US" dirty="0">
                <a:latin typeface="Gill Sans MT" panose="020B0502020104020203" pitchFamily="34" charset="77"/>
              </a:rPr>
              <a:t>documents. </a:t>
            </a:r>
          </a:p>
          <a:p>
            <a:pPr algn="just"/>
            <a:endParaRPr lang="en-US" dirty="0">
              <a:latin typeface="Gill Sans MT" panose="020B0502020104020203" pitchFamily="34" charset="77"/>
            </a:endParaRPr>
          </a:p>
          <a:p>
            <a:pPr algn="just"/>
            <a:r>
              <a:rPr lang="en-US" dirty="0">
                <a:latin typeface="Gill Sans MT" panose="020B0502020104020203" pitchFamily="34" charset="77"/>
              </a:rPr>
              <a:t>That is, an HTML document should not describe how to visually present content, but only describe its content’s structural semantics or meaning</a:t>
            </a:r>
            <a:r>
              <a:rPr lang="en-US" dirty="0"/>
              <a:t>.</a:t>
            </a:r>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Structure</a:t>
            </a:r>
          </a:p>
        </p:txBody>
      </p:sp>
      <p:sp>
        <p:nvSpPr>
          <p:cNvPr id="3" name="Content Placeholder 2"/>
          <p:cNvSpPr>
            <a:spLocks noGrp="1"/>
          </p:cNvSpPr>
          <p:nvPr>
            <p:ph idx="1"/>
          </p:nvPr>
        </p:nvSpPr>
        <p:spPr/>
        <p:txBody>
          <a:bodyPr/>
          <a:lstStyle/>
          <a:p>
            <a:pPr algn="just"/>
            <a:r>
              <a:rPr lang="en-US" dirty="0">
                <a:latin typeface="Gill Sans MT" panose="020B0502020104020203" pitchFamily="34" charset="77"/>
              </a:rPr>
              <a:t>Structure is a vital way of communicating information in paper and electronic documents. </a:t>
            </a:r>
          </a:p>
          <a:p>
            <a:pPr algn="just"/>
            <a:r>
              <a:rPr lang="en-US" dirty="0">
                <a:latin typeface="Gill Sans MT" panose="020B0502020104020203" pitchFamily="34" charset="77"/>
              </a:rPr>
              <a:t>All of the tags that we will examine in this presentation are used to describe the basic structural information in a document, such as articles, headings, lists, paragraphs, links, images, navigation, footers, and so on.</a:t>
            </a:r>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Semantic Markup</a:t>
            </a:r>
          </a:p>
        </p:txBody>
      </p:sp>
      <p:sp>
        <p:nvSpPr>
          <p:cNvPr id="3" name="Content Placeholder 2"/>
          <p:cNvSpPr>
            <a:spLocks noGrp="1"/>
          </p:cNvSpPr>
          <p:nvPr>
            <p:ph idx="1"/>
          </p:nvPr>
        </p:nvSpPr>
        <p:spPr/>
        <p:txBody>
          <a:bodyPr>
            <a:normAutofit fontScale="92500" lnSpcReduction="10000"/>
          </a:bodyPr>
          <a:lstStyle/>
          <a:p>
            <a:pPr algn="just"/>
            <a:r>
              <a:rPr lang="en-US" dirty="0">
                <a:latin typeface="Gill Sans MT" panose="020B0502020104020203" pitchFamily="34" charset="77"/>
              </a:rPr>
              <a:t>Eliminating presentation-oriented markup and writing semantic HTML markup has a variety of important advantages:</a:t>
            </a:r>
          </a:p>
          <a:p>
            <a:pPr marL="342900" indent="-342900" algn="just">
              <a:buFont typeface="System Font Regular"/>
              <a:buChar char="❏"/>
            </a:pPr>
            <a:r>
              <a:rPr lang="en-US" b="1" dirty="0">
                <a:solidFill>
                  <a:schemeClr val="accent1"/>
                </a:solidFill>
                <a:latin typeface="Gill Sans MT" panose="020B0502020104020203" pitchFamily="34" charset="77"/>
              </a:rPr>
              <a:t>Maintainability</a:t>
            </a:r>
            <a:r>
              <a:rPr lang="en-US" dirty="0">
                <a:latin typeface="Gill Sans MT" panose="020B0502020104020203" pitchFamily="34" charset="77"/>
              </a:rPr>
              <a:t>. Semantic markup is easier to update and change than web pages that contain a great deal of presentation markup.</a:t>
            </a:r>
          </a:p>
          <a:p>
            <a:pPr marL="342900" indent="-342900" algn="just">
              <a:buFont typeface="System Font Regular"/>
              <a:buChar char="❏"/>
            </a:pPr>
            <a:r>
              <a:rPr lang="en-US" b="1" dirty="0">
                <a:solidFill>
                  <a:schemeClr val="accent1"/>
                </a:solidFill>
                <a:latin typeface="Gill Sans MT" panose="020B0502020104020203" pitchFamily="34" charset="77"/>
              </a:rPr>
              <a:t>Faster</a:t>
            </a:r>
            <a:r>
              <a:rPr lang="en-US" dirty="0">
                <a:latin typeface="Gill Sans MT" panose="020B0502020104020203" pitchFamily="34" charset="77"/>
              </a:rPr>
              <a:t>. Semantic web pages are typically quicker to author and faster to download.</a:t>
            </a:r>
          </a:p>
          <a:p>
            <a:pPr marL="342900" indent="-342900" algn="just">
              <a:buFont typeface="System Font Regular"/>
              <a:buChar char="❏"/>
            </a:pPr>
            <a:r>
              <a:rPr lang="en-US" b="1" dirty="0">
                <a:solidFill>
                  <a:schemeClr val="accent1"/>
                </a:solidFill>
                <a:latin typeface="Gill Sans MT" panose="020B0502020104020203" pitchFamily="34" charset="77"/>
              </a:rPr>
              <a:t>Accessibility</a:t>
            </a:r>
            <a:r>
              <a:rPr lang="en-US" dirty="0">
                <a:latin typeface="Gill Sans MT" panose="020B0502020104020203" pitchFamily="34" charset="77"/>
              </a:rPr>
              <a:t>. Visiting a web page using voice reading software can be a very frustrating experience if the site does not use semantic markup.</a:t>
            </a:r>
          </a:p>
          <a:p>
            <a:pPr marL="342900" indent="-342900" algn="just">
              <a:buFont typeface="System Font Regular"/>
              <a:buChar char="❏"/>
            </a:pPr>
            <a:r>
              <a:rPr lang="en-US" b="1" dirty="0">
                <a:solidFill>
                  <a:schemeClr val="accent1"/>
                </a:solidFill>
                <a:latin typeface="Gill Sans MT" panose="020B0502020104020203" pitchFamily="34" charset="77"/>
              </a:rPr>
              <a:t>Search engine optimization</a:t>
            </a:r>
            <a:r>
              <a:rPr lang="en-US" dirty="0">
                <a:latin typeface="Gill Sans MT" panose="020B0502020104020203" pitchFamily="34" charset="77"/>
              </a:rPr>
              <a:t>. Semantic markup provides better instructions for search engines: it tells them what things are important content on the site.</a:t>
            </a:r>
          </a:p>
        </p:txBody>
      </p:sp>
      <p:sp>
        <p:nvSpPr>
          <p:cNvPr id="4" name="Content Placeholder 3"/>
          <p:cNvSpPr>
            <a:spLocks noGrp="1"/>
          </p:cNvSpPr>
          <p:nvPr>
            <p:ph sz="quarter" idx="13"/>
          </p:nvPr>
        </p:nvSpPr>
        <p:spPr/>
        <p:txBody>
          <a:bodyPr>
            <a:normAutofit/>
          </a:bodyPr>
          <a:lstStyle/>
          <a:p>
            <a:r>
              <a:rPr lang="en-US" dirty="0"/>
              <a:t>Its advantages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26444" y="3014662"/>
            <a:ext cx="5091112" cy="828676"/>
          </a:xfrm>
        </p:spPr>
        <p:txBody>
          <a:bodyPr>
            <a:normAutofit fontScale="90000"/>
          </a:bodyPr>
          <a:lstStyle/>
          <a:p>
            <a:r>
              <a:rPr lang="en-US" dirty="0">
                <a:solidFill>
                  <a:schemeClr val="tx2"/>
                </a:solidFill>
              </a:rPr>
              <a:t>STRUCTURE </a:t>
            </a:r>
            <a:r>
              <a:rPr lang="en-US" dirty="0"/>
              <a:t>OF HTML</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Simplest HTML document</a:t>
            </a:r>
          </a:p>
        </p:txBody>
      </p:sp>
      <p:sp>
        <p:nvSpPr>
          <p:cNvPr id="6" name="Content Placeholder 5"/>
          <p:cNvSpPr>
            <a:spLocks noGrp="1"/>
          </p:cNvSpPr>
          <p:nvPr>
            <p:ph sz="quarter" idx="13"/>
          </p:nvPr>
        </p:nvSpPr>
        <p:spPr/>
        <p:txBody>
          <a:bodyPr>
            <a:normAutofit/>
          </a:bodyPr>
          <a:lstStyle/>
          <a:p>
            <a:endParaRPr lang="en-US"/>
          </a:p>
        </p:txBody>
      </p:sp>
      <p:graphicFrame>
        <p:nvGraphicFramePr>
          <p:cNvPr id="8194" name="Object 2"/>
          <p:cNvGraphicFramePr>
            <a:graphicFrameLocks noChangeAspect="1"/>
          </p:cNvGraphicFramePr>
          <p:nvPr>
            <p:extLst>
              <p:ext uri="{D42A27DB-BD31-4B8C-83A1-F6EECF244321}">
                <p14:modId xmlns:p14="http://schemas.microsoft.com/office/powerpoint/2010/main" val="2289999044"/>
              </p:ext>
            </p:extLst>
          </p:nvPr>
        </p:nvGraphicFramePr>
        <p:xfrm>
          <a:off x="952005" y="1882713"/>
          <a:ext cx="6051389" cy="2460687"/>
        </p:xfrm>
        <a:graphic>
          <a:graphicData uri="http://schemas.openxmlformats.org/presentationml/2006/ole">
            <mc:AlternateContent xmlns:mc="http://schemas.openxmlformats.org/markup-compatibility/2006">
              <mc:Choice xmlns:v="urn:schemas-microsoft-com:vml" Requires="v">
                <p:oleObj spid="_x0000_s8278" name="Visio" r:id="rId3" imgW="5457226" imgH="2219257" progId="Visio.Drawing.11">
                  <p:embed/>
                </p:oleObj>
              </mc:Choice>
              <mc:Fallback>
                <p:oleObj name="Visio" r:id="rId3" imgW="5457226" imgH="22192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2005" y="1882713"/>
                        <a:ext cx="6051389" cy="2460687"/>
                      </a:xfrm>
                      <a:prstGeom prst="rect">
                        <a:avLst/>
                      </a:prstGeom>
                      <a:noFill/>
                      <a:ln>
                        <a:noFill/>
                      </a:ln>
                      <a:effectLst/>
                    </p:spPr>
                  </p:pic>
                </p:oleObj>
              </mc:Fallback>
            </mc:AlternateContent>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77"/>
              </a:rPr>
              <a:t>A More Complete Document</a:t>
            </a:r>
          </a:p>
        </p:txBody>
      </p:sp>
      <p:graphicFrame>
        <p:nvGraphicFramePr>
          <p:cNvPr id="9218" name="Object 2"/>
          <p:cNvGraphicFramePr>
            <a:graphicFrameLocks noChangeAspect="1"/>
          </p:cNvGraphicFramePr>
          <p:nvPr>
            <p:extLst>
              <p:ext uri="{D42A27DB-BD31-4B8C-83A1-F6EECF244321}">
                <p14:modId xmlns:p14="http://schemas.microsoft.com/office/powerpoint/2010/main" val="530489434"/>
              </p:ext>
            </p:extLst>
          </p:nvPr>
        </p:nvGraphicFramePr>
        <p:xfrm>
          <a:off x="914400" y="1676400"/>
          <a:ext cx="7105650" cy="3657600"/>
        </p:xfrm>
        <a:graphic>
          <a:graphicData uri="http://schemas.openxmlformats.org/presentationml/2006/ole">
            <mc:AlternateContent xmlns:mc="http://schemas.openxmlformats.org/markup-compatibility/2006">
              <mc:Choice xmlns:v="urn:schemas-microsoft-com:vml" Requires="v">
                <p:oleObj spid="_x0000_s9302" name="Visio" r:id="rId3" imgW="7105577" imgH="2766438" progId="Visio.Drawing.11">
                  <p:embed/>
                </p:oleObj>
              </mc:Choice>
              <mc:Fallback>
                <p:oleObj name="Visio" r:id="rId3" imgW="7105577" imgH="2766438"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676400"/>
                        <a:ext cx="7105650" cy="3657600"/>
                      </a:xfrm>
                      <a:prstGeom prst="rect">
                        <a:avLst/>
                      </a:prstGeom>
                      <a:noFill/>
                      <a:ln>
                        <a:noFill/>
                      </a:ln>
                      <a:effec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DOCTYPE</a:t>
            </a:r>
          </a:p>
        </p:txBody>
      </p:sp>
      <p:sp>
        <p:nvSpPr>
          <p:cNvPr id="3" name="Content Placeholder 2"/>
          <p:cNvSpPr>
            <a:spLocks noGrp="1"/>
          </p:cNvSpPr>
          <p:nvPr>
            <p:ph idx="1"/>
          </p:nvPr>
        </p:nvSpPr>
        <p:spPr>
          <a:xfrm>
            <a:off x="914400" y="1447799"/>
            <a:ext cx="7315200" cy="4724401"/>
          </a:xfrm>
        </p:spPr>
        <p:txBody>
          <a:bodyPr/>
          <a:lstStyle/>
          <a:p>
            <a:pPr algn="just"/>
            <a:r>
              <a:rPr lang="en-US" dirty="0">
                <a:latin typeface="Gill Sans MT" panose="020B0502020104020203" pitchFamily="34" charset="77"/>
              </a:rPr>
              <a:t>Tells the browser (or any other client software that is reading this HTML document) what type of document it is about to process. </a:t>
            </a:r>
          </a:p>
          <a:p>
            <a:pPr algn="just"/>
            <a:r>
              <a:rPr lang="en-US" dirty="0">
                <a:latin typeface="Gill Sans MT" panose="020B0502020104020203" pitchFamily="34" charset="77"/>
              </a:rPr>
              <a:t>Notice that it does not indicate what version of HTML is contained within the document: it only specifies that it contains HTML. </a:t>
            </a:r>
          </a:p>
        </p:txBody>
      </p:sp>
      <p:sp>
        <p:nvSpPr>
          <p:cNvPr id="4" name="Content Placeholder 3"/>
          <p:cNvSpPr>
            <a:spLocks noGrp="1"/>
          </p:cNvSpPr>
          <p:nvPr>
            <p:ph sz="quarter" idx="13"/>
          </p:nvPr>
        </p:nvSpPr>
        <p:spPr/>
        <p:txBody>
          <a:bodyPr>
            <a:normAutofit/>
          </a:bodyPr>
          <a:lstStyle/>
          <a:p>
            <a:r>
              <a:rPr lang="en-US" dirty="0"/>
              <a:t>(short for </a:t>
            </a:r>
            <a:r>
              <a:rPr lang="en-US" b="1" dirty="0"/>
              <a:t>Document Type Definition</a:t>
            </a:r>
            <a:r>
              <a:rPr lang="en-US" dirty="0"/>
              <a:t>)</a:t>
            </a:r>
          </a:p>
        </p:txBody>
      </p:sp>
      <p:pic>
        <p:nvPicPr>
          <p:cNvPr id="7" name="Picture 56"/>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graphicFrame>
        <p:nvGraphicFramePr>
          <p:cNvPr id="10243" name="Object 3"/>
          <p:cNvGraphicFramePr>
            <a:graphicFrameLocks noChangeAspect="1"/>
          </p:cNvGraphicFramePr>
          <p:nvPr>
            <p:extLst>
              <p:ext uri="{D42A27DB-BD31-4B8C-83A1-F6EECF244321}">
                <p14:modId xmlns:p14="http://schemas.microsoft.com/office/powerpoint/2010/main" val="320508158"/>
              </p:ext>
            </p:extLst>
          </p:nvPr>
        </p:nvGraphicFramePr>
        <p:xfrm>
          <a:off x="2112878" y="3352800"/>
          <a:ext cx="7488322" cy="2916029"/>
        </p:xfrm>
        <a:graphic>
          <a:graphicData uri="http://schemas.openxmlformats.org/presentationml/2006/ole">
            <mc:AlternateContent xmlns:mc="http://schemas.openxmlformats.org/markup-compatibility/2006">
              <mc:Choice xmlns:v="urn:schemas-microsoft-com:vml" Requires="v">
                <p:oleObj spid="_x0000_s10354"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12878" y="3352800"/>
                        <a:ext cx="7488322" cy="2916029"/>
                      </a:xfrm>
                      <a:prstGeom prst="rect">
                        <a:avLst/>
                      </a:prstGeom>
                      <a:noFill/>
                    </p:spPr>
                  </p:pic>
                </p:oleObj>
              </mc:Fallback>
            </mc:AlternateContent>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HTML, Head, and Body</a:t>
            </a:r>
          </a:p>
        </p:txBody>
      </p:sp>
      <p:sp>
        <p:nvSpPr>
          <p:cNvPr id="3" name="Content Placeholder 2"/>
          <p:cNvSpPr>
            <a:spLocks noGrp="1"/>
          </p:cNvSpPr>
          <p:nvPr>
            <p:ph idx="1"/>
          </p:nvPr>
        </p:nvSpPr>
        <p:spPr>
          <a:xfrm>
            <a:off x="914400" y="1646237"/>
            <a:ext cx="7239000" cy="4602163"/>
          </a:xfrm>
        </p:spPr>
        <p:txBody>
          <a:bodyPr>
            <a:normAutofit/>
          </a:bodyPr>
          <a:lstStyle/>
          <a:p>
            <a:pPr algn="just"/>
            <a:r>
              <a:rPr lang="en-US" sz="2000" dirty="0">
                <a:latin typeface="Gill Sans MT" panose="020B0502020104020203" pitchFamily="34" charset="77"/>
              </a:rPr>
              <a:t>HTML5 does not require the use of the &lt;html&gt;, &lt;head&gt;, and &lt;body&gt;. </a:t>
            </a:r>
          </a:p>
          <a:p>
            <a:pPr algn="just"/>
            <a:r>
              <a:rPr lang="en-US" sz="2000" dirty="0">
                <a:latin typeface="Gill Sans MT" panose="020B0502020104020203" pitchFamily="34" charset="77"/>
              </a:rPr>
              <a:t>However, in XHTML they were required, and most web authors continue to use them. </a:t>
            </a:r>
          </a:p>
          <a:p>
            <a:pPr algn="just"/>
            <a:r>
              <a:rPr lang="en-US" sz="2000" dirty="0">
                <a:latin typeface="Gill Sans MT" panose="020B0502020104020203" pitchFamily="34" charset="77"/>
              </a:rPr>
              <a:t>The &lt;html&gt; element is sometimes called the </a:t>
            </a:r>
            <a:r>
              <a:rPr lang="en-US" sz="2000" b="1" dirty="0">
                <a:solidFill>
                  <a:schemeClr val="accent1"/>
                </a:solidFill>
                <a:latin typeface="Gill Sans MT" panose="020B0502020104020203" pitchFamily="34" charset="77"/>
              </a:rPr>
              <a:t>root element</a:t>
            </a:r>
            <a:r>
              <a:rPr lang="en-US" sz="2000" dirty="0">
                <a:latin typeface="Gill Sans MT" panose="020B0502020104020203" pitchFamily="34" charset="77"/>
              </a:rPr>
              <a:t> as it contains all the other HTML elements in the document.</a:t>
            </a:r>
          </a:p>
        </p:txBody>
      </p:sp>
      <p:sp>
        <p:nvSpPr>
          <p:cNvPr id="4" name="Content Placeholder 3"/>
          <p:cNvSpPr>
            <a:spLocks noGrp="1"/>
          </p:cNvSpPr>
          <p:nvPr>
            <p:ph sz="quarter" idx="13"/>
          </p:nvPr>
        </p:nvSpPr>
        <p:spPr/>
        <p:txBody>
          <a:bodyPr>
            <a:normAutofit/>
          </a:bodyPr>
          <a:lstStyle/>
          <a:p>
            <a:endParaRPr lang="en-US"/>
          </a:p>
        </p:txBody>
      </p:sp>
      <p:pic>
        <p:nvPicPr>
          <p:cNvPr id="7" name="Picture 56"/>
          <p:cNvPicPr>
            <a:picLocks noChangeAspect="1" noChangeArrowheads="1"/>
          </p:cNvPicPr>
          <p:nvPr/>
        </p:nvPicPr>
        <p:blipFill>
          <a:blip r:embed="rId3" cstate="print"/>
          <a:srcRect/>
          <a:stretch>
            <a:fillRect/>
          </a:stretch>
        </p:blipFill>
        <p:spPr bwMode="auto">
          <a:xfrm>
            <a:off x="381000" y="3429000"/>
            <a:ext cx="381000" cy="444500"/>
          </a:xfrm>
          <a:prstGeom prst="rect">
            <a:avLst/>
          </a:prstGeom>
          <a:noFill/>
          <a:ln w="9525">
            <a:miter lim="800000"/>
            <a:headEnd/>
            <a:tailEnd/>
          </a:ln>
          <a:effectLst/>
        </p:spPr>
      </p:pic>
      <p:graphicFrame>
        <p:nvGraphicFramePr>
          <p:cNvPr id="11267" name="Object 3"/>
          <p:cNvGraphicFramePr>
            <a:graphicFrameLocks noChangeAspect="1"/>
          </p:cNvGraphicFramePr>
          <p:nvPr>
            <p:extLst>
              <p:ext uri="{D42A27DB-BD31-4B8C-83A1-F6EECF244321}">
                <p14:modId xmlns:p14="http://schemas.microsoft.com/office/powerpoint/2010/main" val="890327762"/>
              </p:ext>
            </p:extLst>
          </p:nvPr>
        </p:nvGraphicFramePr>
        <p:xfrm>
          <a:off x="2008911" y="3733800"/>
          <a:ext cx="7135090" cy="2779713"/>
        </p:xfrm>
        <a:graphic>
          <a:graphicData uri="http://schemas.openxmlformats.org/presentationml/2006/ole">
            <mc:AlternateContent xmlns:mc="http://schemas.openxmlformats.org/markup-compatibility/2006">
              <mc:Choice xmlns:v="urn:schemas-microsoft-com:vml" Requires="v">
                <p:oleObj spid="_x0000_s11378"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8911" y="3733800"/>
                        <a:ext cx="7135090" cy="2779713"/>
                      </a:xfrm>
                      <a:prstGeom prst="rect">
                        <a:avLst/>
                      </a:prstGeom>
                      <a:noFill/>
                    </p:spPr>
                  </p:pic>
                </p:oleObj>
              </mc:Fallback>
            </mc:AlternateContent>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Head and Body</a:t>
            </a:r>
          </a:p>
        </p:txBody>
      </p:sp>
      <p:sp>
        <p:nvSpPr>
          <p:cNvPr id="3" name="Content Placeholder 2"/>
          <p:cNvSpPr>
            <a:spLocks noGrp="1"/>
          </p:cNvSpPr>
          <p:nvPr>
            <p:ph idx="1"/>
          </p:nvPr>
        </p:nvSpPr>
        <p:spPr>
          <a:xfrm>
            <a:off x="914400" y="1219200"/>
            <a:ext cx="6400800" cy="4525963"/>
          </a:xfrm>
        </p:spPr>
        <p:txBody>
          <a:bodyPr>
            <a:normAutofit/>
          </a:bodyPr>
          <a:lstStyle/>
          <a:p>
            <a:pPr algn="just"/>
            <a:r>
              <a:rPr lang="en-US" dirty="0">
                <a:latin typeface="Gill Sans MT" panose="020B0502020104020203" pitchFamily="34" charset="77"/>
              </a:rPr>
              <a:t>HTML pages are divided into two sections: the </a:t>
            </a:r>
            <a:r>
              <a:rPr lang="en-US" b="1" dirty="0">
                <a:solidFill>
                  <a:schemeClr val="accent1"/>
                </a:solidFill>
                <a:latin typeface="Gill Sans MT" panose="020B0502020104020203" pitchFamily="34" charset="77"/>
              </a:rPr>
              <a:t>head</a:t>
            </a:r>
            <a:r>
              <a:rPr lang="en-US" dirty="0">
                <a:latin typeface="Gill Sans MT" panose="020B0502020104020203" pitchFamily="34" charset="77"/>
              </a:rPr>
              <a:t> and the </a:t>
            </a:r>
            <a:r>
              <a:rPr lang="en-US" b="1" dirty="0">
                <a:solidFill>
                  <a:schemeClr val="accent1"/>
                </a:solidFill>
                <a:latin typeface="Gill Sans MT" panose="020B0502020104020203" pitchFamily="34" charset="77"/>
              </a:rPr>
              <a:t>body</a:t>
            </a:r>
            <a:r>
              <a:rPr lang="en-US" dirty="0">
                <a:latin typeface="Gill Sans MT" panose="020B0502020104020203" pitchFamily="34" charset="77"/>
              </a:rPr>
              <a:t>, which correspond to the &lt;head&gt; and &lt;body&gt; elements. </a:t>
            </a:r>
          </a:p>
          <a:p>
            <a:pPr algn="just"/>
            <a:r>
              <a:rPr lang="en-US" dirty="0">
                <a:latin typeface="Gill Sans MT" panose="020B0502020104020203" pitchFamily="34" charset="77"/>
              </a:rPr>
              <a:t>The head contains descriptive elements </a:t>
            </a:r>
            <a:r>
              <a:rPr lang="en-US" i="1" dirty="0">
                <a:latin typeface="Gill Sans MT" panose="020B0502020104020203" pitchFamily="34" charset="77"/>
              </a:rPr>
              <a:t>about</a:t>
            </a:r>
            <a:r>
              <a:rPr lang="en-US" dirty="0">
                <a:latin typeface="Gill Sans MT" panose="020B0502020104020203" pitchFamily="34" charset="77"/>
              </a:rPr>
              <a:t> the document</a:t>
            </a:r>
          </a:p>
          <a:p>
            <a:pPr algn="just"/>
            <a:r>
              <a:rPr lang="en-US" dirty="0">
                <a:latin typeface="Gill Sans MT" panose="020B0502020104020203" pitchFamily="34" charset="77"/>
              </a:rPr>
              <a:t>The body contains content that will be displayed by the browser.</a:t>
            </a:r>
          </a:p>
        </p:txBody>
      </p:sp>
      <p:pic>
        <p:nvPicPr>
          <p:cNvPr id="9" name="Picture 85"/>
          <p:cNvPicPr>
            <a:picLocks noChangeAspect="1" noChangeArrowheads="1"/>
          </p:cNvPicPr>
          <p:nvPr/>
        </p:nvPicPr>
        <p:blipFill>
          <a:blip r:embed="rId3" cstate="print"/>
          <a:srcRect/>
          <a:stretch>
            <a:fillRect/>
          </a:stretch>
        </p:blipFill>
        <p:spPr bwMode="auto">
          <a:xfrm>
            <a:off x="609600" y="2438400"/>
            <a:ext cx="304800" cy="355600"/>
          </a:xfrm>
          <a:prstGeom prst="rect">
            <a:avLst/>
          </a:prstGeom>
          <a:noFill/>
          <a:ln w="9525">
            <a:miter lim="800000"/>
            <a:headEnd/>
            <a:tailEnd/>
          </a:ln>
          <a:effectLst/>
        </p:spPr>
      </p:pic>
      <p:pic>
        <p:nvPicPr>
          <p:cNvPr id="8" name="Picture 86"/>
          <p:cNvPicPr>
            <a:picLocks noChangeAspect="1" noChangeArrowheads="1"/>
          </p:cNvPicPr>
          <p:nvPr/>
        </p:nvPicPr>
        <p:blipFill>
          <a:blip r:embed="rId4" cstate="print"/>
          <a:srcRect/>
          <a:stretch>
            <a:fillRect/>
          </a:stretch>
        </p:blipFill>
        <p:spPr bwMode="auto">
          <a:xfrm>
            <a:off x="609600" y="3429000"/>
            <a:ext cx="304800" cy="355600"/>
          </a:xfrm>
          <a:prstGeom prst="rect">
            <a:avLst/>
          </a:prstGeom>
          <a:noFill/>
          <a:ln w="9525">
            <a:miter lim="800000"/>
            <a:headEnd/>
            <a:tailEnd/>
          </a:ln>
          <a:effectLst/>
        </p:spPr>
      </p:pic>
      <p:graphicFrame>
        <p:nvGraphicFramePr>
          <p:cNvPr id="12294" name="Object 6"/>
          <p:cNvGraphicFramePr>
            <a:graphicFrameLocks noChangeAspect="1"/>
          </p:cNvGraphicFramePr>
          <p:nvPr>
            <p:extLst>
              <p:ext uri="{D42A27DB-BD31-4B8C-83A1-F6EECF244321}">
                <p14:modId xmlns:p14="http://schemas.microsoft.com/office/powerpoint/2010/main" val="1453209492"/>
              </p:ext>
            </p:extLst>
          </p:nvPr>
        </p:nvGraphicFramePr>
        <p:xfrm>
          <a:off x="2139307" y="3784600"/>
          <a:ext cx="7004694" cy="2844800"/>
        </p:xfrm>
        <a:graphic>
          <a:graphicData uri="http://schemas.openxmlformats.org/presentationml/2006/ole">
            <mc:AlternateContent xmlns:mc="http://schemas.openxmlformats.org/markup-compatibility/2006">
              <mc:Choice xmlns:v="urn:schemas-microsoft-com:vml" Requires="v">
                <p:oleObj spid="_x0000_s12432" name="Visio" r:id="rId5" imgW="7105577" imgH="2766438" progId="Visio.Drawing.11">
                  <p:embed/>
                </p:oleObj>
              </mc:Choice>
              <mc:Fallback>
                <p:oleObj name="Visio" r:id="rId5" imgW="7105577" imgH="2766438" progId="Visio.Drawing.11">
                  <p:embed/>
                  <p:pic>
                    <p:nvPicPr>
                      <p:cNvPr id="0" name="Picture 8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39307" y="3784600"/>
                        <a:ext cx="7004694" cy="2844800"/>
                      </a:xfrm>
                      <a:prstGeom prst="rect">
                        <a:avLst/>
                      </a:prstGeom>
                      <a:noFill/>
                    </p:spPr>
                  </p:pic>
                </p:oleObj>
              </mc:Fallback>
            </mc:AlternateContent>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Markup</a:t>
            </a:r>
          </a:p>
        </p:txBody>
      </p:sp>
      <p:sp>
        <p:nvSpPr>
          <p:cNvPr id="3" name="Content Placeholder 2"/>
          <p:cNvSpPr>
            <a:spLocks noGrp="1"/>
          </p:cNvSpPr>
          <p:nvPr>
            <p:ph idx="1"/>
          </p:nvPr>
        </p:nvSpPr>
        <p:spPr>
          <a:xfrm>
            <a:off x="914400" y="1646237"/>
            <a:ext cx="7391400" cy="4602163"/>
          </a:xfrm>
        </p:spPr>
        <p:txBody>
          <a:bodyPr/>
          <a:lstStyle/>
          <a:p>
            <a:pPr algn="just"/>
            <a:r>
              <a:rPr lang="en-US" dirty="0">
                <a:latin typeface="Gill Sans MT" panose="020B0502020104020203" pitchFamily="34" charset="77"/>
              </a:rPr>
              <a:t>At its simplest, </a:t>
            </a:r>
            <a:r>
              <a:rPr lang="en-US" b="1" dirty="0">
                <a:solidFill>
                  <a:schemeClr val="accent1"/>
                </a:solidFill>
                <a:latin typeface="Gill Sans MT" panose="020B0502020104020203" pitchFamily="34" charset="77"/>
              </a:rPr>
              <a:t>markup</a:t>
            </a:r>
            <a:r>
              <a:rPr lang="en-US" dirty="0">
                <a:latin typeface="Gill Sans MT" panose="020B0502020104020203" pitchFamily="34" charset="77"/>
              </a:rPr>
              <a:t> is a way to indicate </a:t>
            </a:r>
            <a:r>
              <a:rPr lang="en-US" i="1" dirty="0">
                <a:latin typeface="Gill Sans MT" panose="020B0502020104020203" pitchFamily="34" charset="77"/>
              </a:rPr>
              <a:t>information about the content </a:t>
            </a:r>
          </a:p>
          <a:p>
            <a:pPr marL="342900" indent="-342900" algn="just">
              <a:buFont typeface="Arial" panose="020B0604020202020204" pitchFamily="34" charset="0"/>
              <a:buChar char="•"/>
            </a:pPr>
            <a:r>
              <a:rPr lang="en-US" dirty="0">
                <a:latin typeface="Gill Sans MT" panose="020B0502020104020203" pitchFamily="34" charset="77"/>
              </a:rPr>
              <a:t>This “information about content” in HTML is implemented via </a:t>
            </a:r>
            <a:r>
              <a:rPr lang="en-US" b="1" dirty="0">
                <a:solidFill>
                  <a:schemeClr val="accent1"/>
                </a:solidFill>
                <a:latin typeface="Gill Sans MT" panose="020B0502020104020203" pitchFamily="34" charset="77"/>
              </a:rPr>
              <a:t>tags</a:t>
            </a:r>
            <a:r>
              <a:rPr lang="en-US" dirty="0">
                <a:latin typeface="Gill Sans MT" panose="020B0502020104020203" pitchFamily="34" charset="77"/>
              </a:rPr>
              <a:t> (aka elements). </a:t>
            </a:r>
          </a:p>
          <a:p>
            <a:pPr marL="342900" indent="-342900" algn="just">
              <a:buFont typeface="Arial" panose="020B0604020202020204" pitchFamily="34" charset="0"/>
              <a:buChar char="•"/>
            </a:pPr>
            <a:r>
              <a:rPr lang="en-US" dirty="0">
                <a:latin typeface="Gill Sans MT" panose="020B0502020104020203" pitchFamily="34" charset="77"/>
              </a:rPr>
              <a:t>The markup in the previous slide consists of the red text and the various circles and arrows on the one page, and the little yellow sticky notes on the other. </a:t>
            </a:r>
          </a:p>
          <a:p>
            <a:pPr marL="342900" indent="-342900" algn="just">
              <a:buFont typeface="Arial" panose="020B0604020202020204" pitchFamily="34" charset="0"/>
              <a:buChar char="•"/>
            </a:pPr>
            <a:r>
              <a:rPr lang="en-US" dirty="0">
                <a:latin typeface="Gill Sans MT" panose="020B0502020104020203" pitchFamily="34" charset="77"/>
              </a:rPr>
              <a:t>HTML does the same thing but uses textual tags.</a:t>
            </a:r>
          </a:p>
          <a:p>
            <a:endParaRPr lang="en-US" dirty="0"/>
          </a:p>
        </p:txBody>
      </p:sp>
      <p:sp>
        <p:nvSpPr>
          <p:cNvPr id="4" name="Content Placeholder 3"/>
          <p:cNvSpPr>
            <a:spLocks noGrp="1"/>
          </p:cNvSpPr>
          <p:nvPr>
            <p:ph sz="quarter" idx="13"/>
          </p:nvPr>
        </p:nvSpPr>
        <p:spPr/>
        <p:txBody>
          <a:bodyPr>
            <a:normAutofit/>
          </a:bodyPr>
          <a:lstStyle/>
          <a:p>
            <a:r>
              <a:rPr lang="en-US" dirty="0"/>
              <a:t>What is it again?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Inside the head</a:t>
            </a:r>
          </a:p>
        </p:txBody>
      </p:sp>
      <p:sp>
        <p:nvSpPr>
          <p:cNvPr id="3" name="Content Placeholder 2"/>
          <p:cNvSpPr>
            <a:spLocks noGrp="1"/>
          </p:cNvSpPr>
          <p:nvPr>
            <p:ph idx="1"/>
          </p:nvPr>
        </p:nvSpPr>
        <p:spPr/>
        <p:txBody>
          <a:bodyPr/>
          <a:lstStyle/>
          <a:p>
            <a:r>
              <a:rPr lang="en-US" dirty="0">
                <a:latin typeface="Gill Sans MT" panose="020B0502020104020203" pitchFamily="34" charset="77"/>
              </a:rPr>
              <a:t>You will notice that the &lt;head&gt; element contains a variety of additional elements. </a:t>
            </a:r>
          </a:p>
          <a:p>
            <a:r>
              <a:rPr lang="en-US" dirty="0">
                <a:latin typeface="Gill Sans MT" panose="020B0502020104020203" pitchFamily="34" charset="77"/>
              </a:rPr>
              <a:t>The first of these is the &lt;meta&gt; element. Our example declares that the character encoding for the document is UTF-8. </a:t>
            </a:r>
          </a:p>
        </p:txBody>
      </p:sp>
      <p:sp>
        <p:nvSpPr>
          <p:cNvPr id="4" name="Content Placeholder 3"/>
          <p:cNvSpPr>
            <a:spLocks noGrp="1"/>
          </p:cNvSpPr>
          <p:nvPr>
            <p:ph sz="quarter" idx="13"/>
          </p:nvPr>
        </p:nvSpPr>
        <p:spPr/>
        <p:txBody>
          <a:bodyPr>
            <a:normAutofit/>
          </a:bodyPr>
          <a:lstStyle/>
          <a:p>
            <a:r>
              <a:rPr lang="en-US" dirty="0"/>
              <a:t>There are no brains</a:t>
            </a:r>
          </a:p>
        </p:txBody>
      </p:sp>
      <p:pic>
        <p:nvPicPr>
          <p:cNvPr id="7" name="Picture 56"/>
          <p:cNvPicPr>
            <a:picLocks noChangeAspect="1" noChangeArrowheads="1"/>
          </p:cNvPicPr>
          <p:nvPr/>
        </p:nvPicPr>
        <p:blipFill>
          <a:blip r:embed="rId3" cstate="print"/>
          <a:srcRect/>
          <a:stretch>
            <a:fillRect/>
          </a:stretch>
        </p:blipFill>
        <p:spPr bwMode="auto">
          <a:xfrm>
            <a:off x="457200" y="2590800"/>
            <a:ext cx="292100" cy="342900"/>
          </a:xfrm>
          <a:prstGeom prst="rect">
            <a:avLst/>
          </a:prstGeom>
          <a:noFill/>
          <a:ln w="9525">
            <a:miter lim="800000"/>
            <a:headEnd/>
            <a:tailEnd/>
          </a:ln>
          <a:effectLst/>
        </p:spPr>
      </p:pic>
      <p:graphicFrame>
        <p:nvGraphicFramePr>
          <p:cNvPr id="13315" name="Object 3"/>
          <p:cNvGraphicFramePr>
            <a:graphicFrameLocks noChangeAspect="1"/>
          </p:cNvGraphicFramePr>
          <p:nvPr>
            <p:extLst>
              <p:ext uri="{D42A27DB-BD31-4B8C-83A1-F6EECF244321}">
                <p14:modId xmlns:p14="http://schemas.microsoft.com/office/powerpoint/2010/main" val="3390650325"/>
              </p:ext>
            </p:extLst>
          </p:nvPr>
        </p:nvGraphicFramePr>
        <p:xfrm>
          <a:off x="1226536" y="3429000"/>
          <a:ext cx="7917464" cy="3084513"/>
        </p:xfrm>
        <a:graphic>
          <a:graphicData uri="http://schemas.openxmlformats.org/presentationml/2006/ole">
            <mc:AlternateContent xmlns:mc="http://schemas.openxmlformats.org/markup-compatibility/2006">
              <mc:Choice xmlns:v="urn:schemas-microsoft-com:vml" Requires="v">
                <p:oleObj spid="_x0000_s13426"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6536" y="3429000"/>
                        <a:ext cx="7917464" cy="3084513"/>
                      </a:xfrm>
                      <a:prstGeom prst="rect">
                        <a:avLst/>
                      </a:prstGeom>
                      <a:noFill/>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Inside the head</a:t>
            </a:r>
          </a:p>
        </p:txBody>
      </p:sp>
      <p:sp>
        <p:nvSpPr>
          <p:cNvPr id="3" name="Content Placeholder 2"/>
          <p:cNvSpPr>
            <a:spLocks noGrp="1"/>
          </p:cNvSpPr>
          <p:nvPr>
            <p:ph idx="1"/>
          </p:nvPr>
        </p:nvSpPr>
        <p:spPr>
          <a:xfrm>
            <a:off x="914400" y="1295401"/>
            <a:ext cx="7315200" cy="4495800"/>
          </a:xfrm>
        </p:spPr>
        <p:txBody>
          <a:bodyPr/>
          <a:lstStyle/>
          <a:p>
            <a:pPr algn="just"/>
            <a:r>
              <a:rPr lang="en-US" dirty="0">
                <a:latin typeface="Gill Sans MT" panose="020B0502020104020203" pitchFamily="34" charset="77"/>
              </a:rPr>
              <a:t>Our example specifies an external CSS style sheet file that is used with this document. </a:t>
            </a:r>
          </a:p>
          <a:p>
            <a:pPr algn="just"/>
            <a:r>
              <a:rPr lang="en-US" dirty="0">
                <a:latin typeface="Gill Sans MT" panose="020B0502020104020203" pitchFamily="34" charset="77"/>
              </a:rPr>
              <a:t>It also references an external Javascript file. </a:t>
            </a:r>
          </a:p>
        </p:txBody>
      </p:sp>
      <p:sp>
        <p:nvSpPr>
          <p:cNvPr id="4" name="Content Placeholder 3"/>
          <p:cNvSpPr>
            <a:spLocks noGrp="1"/>
          </p:cNvSpPr>
          <p:nvPr>
            <p:ph sz="quarter" idx="13"/>
          </p:nvPr>
        </p:nvSpPr>
        <p:spPr/>
        <p:txBody>
          <a:bodyPr>
            <a:normAutofit/>
          </a:bodyPr>
          <a:lstStyle/>
          <a:p>
            <a:r>
              <a:rPr lang="en-US" dirty="0"/>
              <a:t>No brains but </a:t>
            </a:r>
            <a:r>
              <a:rPr lang="en-US" dirty="0" err="1"/>
              <a:t>metas</a:t>
            </a:r>
            <a:r>
              <a:rPr lang="en-US" dirty="0"/>
              <a:t>, styles and </a:t>
            </a:r>
            <a:r>
              <a:rPr lang="en-US" dirty="0" err="1"/>
              <a:t>javascripts</a:t>
            </a:r>
            <a:endParaRPr lang="en-US" dirty="0"/>
          </a:p>
        </p:txBody>
      </p:sp>
      <p:pic>
        <p:nvPicPr>
          <p:cNvPr id="8" name="Picture 83"/>
          <p:cNvPicPr>
            <a:picLocks noChangeAspect="1" noChangeArrowheads="1"/>
          </p:cNvPicPr>
          <p:nvPr/>
        </p:nvPicPr>
        <p:blipFill>
          <a:blip r:embed="rId3" cstate="print"/>
          <a:srcRect/>
          <a:stretch>
            <a:fillRect/>
          </a:stretch>
        </p:blipFill>
        <p:spPr bwMode="auto">
          <a:xfrm>
            <a:off x="457200" y="1447800"/>
            <a:ext cx="317500" cy="381000"/>
          </a:xfrm>
          <a:prstGeom prst="rect">
            <a:avLst/>
          </a:prstGeom>
          <a:noFill/>
          <a:ln w="9525">
            <a:miter lim="800000"/>
            <a:headEnd/>
            <a:tailEnd/>
          </a:ln>
          <a:effectLst/>
        </p:spPr>
      </p:pic>
      <p:pic>
        <p:nvPicPr>
          <p:cNvPr id="9" name="Picture 84"/>
          <p:cNvPicPr>
            <a:picLocks noChangeAspect="1" noChangeArrowheads="1"/>
          </p:cNvPicPr>
          <p:nvPr/>
        </p:nvPicPr>
        <p:blipFill>
          <a:blip r:embed="rId4" cstate="print"/>
          <a:srcRect/>
          <a:stretch>
            <a:fillRect/>
          </a:stretch>
        </p:blipFill>
        <p:spPr bwMode="auto">
          <a:xfrm>
            <a:off x="457200" y="2209800"/>
            <a:ext cx="317500" cy="381000"/>
          </a:xfrm>
          <a:prstGeom prst="rect">
            <a:avLst/>
          </a:prstGeom>
          <a:noFill/>
          <a:ln w="9525">
            <a:miter lim="800000"/>
            <a:headEnd/>
            <a:tailEnd/>
          </a:ln>
          <a:effectLst/>
        </p:spPr>
      </p:pic>
      <p:graphicFrame>
        <p:nvGraphicFramePr>
          <p:cNvPr id="14340" name="Object 4"/>
          <p:cNvGraphicFramePr>
            <a:graphicFrameLocks noChangeAspect="1"/>
          </p:cNvGraphicFramePr>
          <p:nvPr>
            <p:extLst>
              <p:ext uri="{D42A27DB-BD31-4B8C-83A1-F6EECF244321}">
                <p14:modId xmlns:p14="http://schemas.microsoft.com/office/powerpoint/2010/main" val="1545024757"/>
              </p:ext>
            </p:extLst>
          </p:nvPr>
        </p:nvGraphicFramePr>
        <p:xfrm>
          <a:off x="914400" y="2964873"/>
          <a:ext cx="8308651" cy="3236913"/>
        </p:xfrm>
        <a:graphic>
          <a:graphicData uri="http://schemas.openxmlformats.org/presentationml/2006/ole">
            <mc:AlternateContent xmlns:mc="http://schemas.openxmlformats.org/markup-compatibility/2006">
              <mc:Choice xmlns:v="urn:schemas-microsoft-com:vml" Requires="v">
                <p:oleObj spid="_x0000_s14478" name="Visio" r:id="rId5" imgW="7105577" imgH="2766438" progId="Visio.Drawing.11">
                  <p:embed/>
                </p:oleObj>
              </mc:Choice>
              <mc:Fallback>
                <p:oleObj name="Visio" r:id="rId5" imgW="7105577" imgH="2766438" progId="Visio.Drawing.11">
                  <p:embed/>
                  <p:pic>
                    <p:nvPicPr>
                      <p:cNvPr id="0" name="Picture 8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4400" y="2964873"/>
                        <a:ext cx="8308651" cy="3236913"/>
                      </a:xfrm>
                      <a:prstGeom prst="rect">
                        <a:avLst/>
                      </a:prstGeom>
                      <a:noFill/>
                    </p:spPr>
                  </p:pic>
                </p:oleObj>
              </mc:Fallback>
            </mc:AlternateContent>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QUICK TOUR </a:t>
            </a:r>
            <a:r>
              <a:rPr lang="en-US" dirty="0"/>
              <a:t>OF HTML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5</a:t>
            </a:r>
            <a:r>
              <a:rPr lang="en-US" dirty="0"/>
              <a:t> of </a:t>
            </a:r>
            <a:r>
              <a:rPr lang="en-US" dirty="0">
                <a:solidFill>
                  <a:schemeClr val="tx1"/>
                </a:solidFill>
              </a:rPr>
              <a:t>6</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14400" y="122238"/>
            <a:ext cx="7772400" cy="1020762"/>
          </a:xfrm>
        </p:spPr>
        <p:txBody>
          <a:bodyPr/>
          <a:lstStyle/>
          <a:p>
            <a:r>
              <a:rPr lang="en-US" dirty="0"/>
              <a:t>Why a quick tour?</a:t>
            </a:r>
          </a:p>
        </p:txBody>
      </p:sp>
      <p:sp>
        <p:nvSpPr>
          <p:cNvPr id="5" name="Content Placeholder 4"/>
          <p:cNvSpPr>
            <a:spLocks noGrp="1"/>
          </p:cNvSpPr>
          <p:nvPr>
            <p:ph idx="1"/>
          </p:nvPr>
        </p:nvSpPr>
        <p:spPr/>
        <p:txBody>
          <a:bodyPr/>
          <a:lstStyle/>
          <a:p>
            <a:r>
              <a:rPr lang="en-US" dirty="0"/>
              <a:t>HTML5 contains many structural and presentation elements – too many to completely cover in this presentation. </a:t>
            </a:r>
          </a:p>
          <a:p>
            <a:r>
              <a:rPr lang="en-US" dirty="0"/>
              <a:t>Rather than comprehensively cover all these elements, this presentation will provide a quick overview of the most common elements.</a:t>
            </a:r>
          </a:p>
        </p:txBody>
      </p:sp>
      <p:sp>
        <p:nvSpPr>
          <p:cNvPr id="6" name="Content Placeholder 5"/>
          <p:cNvSpPr>
            <a:spLocks noGrp="1"/>
          </p:cNvSpPr>
          <p:nvPr>
            <p:ph sz="quarter" idx="13"/>
          </p:nvPr>
        </p:nvSpPr>
        <p:spPr/>
        <p:txBody>
          <a:bodyPr>
            <a:normAutofit/>
          </a:bodyPr>
          <a:lstStyle/>
          <a:p>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Document</a:t>
            </a:r>
          </a:p>
        </p:txBody>
      </p:sp>
      <p:graphicFrame>
        <p:nvGraphicFramePr>
          <p:cNvPr id="16386" name="Object 2"/>
          <p:cNvGraphicFramePr>
            <a:graphicFrameLocks noChangeAspect="1"/>
          </p:cNvGraphicFramePr>
          <p:nvPr/>
        </p:nvGraphicFramePr>
        <p:xfrm>
          <a:off x="457200" y="1295400"/>
          <a:ext cx="5313204" cy="4343400"/>
        </p:xfrm>
        <a:graphic>
          <a:graphicData uri="http://schemas.openxmlformats.org/presentationml/2006/ole">
            <mc:AlternateContent xmlns:mc="http://schemas.openxmlformats.org/markup-compatibility/2006">
              <mc:Choice xmlns:v="urn:schemas-microsoft-com:vml" Requires="v">
                <p:oleObj spid="_x0000_s16470" name="Visio" r:id="rId3" imgW="6105545" imgH="4991100" progId="Visio.Drawing.11">
                  <p:embed/>
                </p:oleObj>
              </mc:Choice>
              <mc:Fallback>
                <p:oleObj name="Visio" r:id="rId3" imgW="6105545" imgH="49911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295400"/>
                        <a:ext cx="5313204"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16387" name="Picture 3" descr="T:\CompSci\Research\web development textbook\manuscript\chapter02\images\figure02-12.tif"/>
          <p:cNvPicPr>
            <a:picLocks noChangeAspect="1" noChangeArrowheads="1"/>
          </p:cNvPicPr>
          <p:nvPr/>
        </p:nvPicPr>
        <p:blipFill>
          <a:blip r:embed="rId5" cstate="print"/>
          <a:srcRect/>
          <a:stretch>
            <a:fillRect/>
          </a:stretch>
        </p:blipFill>
        <p:spPr bwMode="auto">
          <a:xfrm>
            <a:off x="5867400" y="1371600"/>
            <a:ext cx="2684463" cy="4114800"/>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lstStyle/>
          <a:p>
            <a:r>
              <a:rPr lang="en-US" dirty="0"/>
              <a:t>Headings</a:t>
            </a:r>
          </a:p>
        </p:txBody>
      </p:sp>
      <p:sp>
        <p:nvSpPr>
          <p:cNvPr id="4" name="Content Placeholder 3"/>
          <p:cNvSpPr>
            <a:spLocks noGrp="1"/>
          </p:cNvSpPr>
          <p:nvPr>
            <p:ph idx="1"/>
          </p:nvPr>
        </p:nvSpPr>
        <p:spPr>
          <a:xfrm>
            <a:off x="914400" y="1646237"/>
            <a:ext cx="3810000" cy="4525963"/>
          </a:xfrm>
        </p:spPr>
        <p:txBody>
          <a:bodyPr/>
          <a:lstStyle/>
          <a:p>
            <a:r>
              <a:rPr lang="en-US" dirty="0"/>
              <a:t>HTML provides six levels of heading (</a:t>
            </a:r>
            <a:r>
              <a:rPr lang="en-US" b="1" dirty="0"/>
              <a:t>h1, h2, h3</a:t>
            </a:r>
            <a:r>
              <a:rPr lang="en-US" dirty="0"/>
              <a:t>, …), with the higher heading number indicating a heading of less importance. </a:t>
            </a:r>
          </a:p>
          <a:p>
            <a:r>
              <a:rPr lang="en-US" dirty="0"/>
              <a:t>Headings are an essential way for document authors use to show their readers the structure of the document. </a:t>
            </a:r>
          </a:p>
        </p:txBody>
      </p:sp>
      <p:sp>
        <p:nvSpPr>
          <p:cNvPr id="5" name="Content Placeholder 4"/>
          <p:cNvSpPr>
            <a:spLocks noGrp="1"/>
          </p:cNvSpPr>
          <p:nvPr>
            <p:ph sz="quarter" idx="13"/>
          </p:nvPr>
        </p:nvSpPr>
        <p:spPr/>
        <p:txBody>
          <a:bodyPr>
            <a:normAutofit/>
          </a:bodyPr>
          <a:lstStyle/>
          <a:p>
            <a:r>
              <a:rPr lang="en-US" dirty="0"/>
              <a:t>&lt;h1&gt;, &lt;h2&gt;, &lt;h3&gt;, etc</a:t>
            </a:r>
          </a:p>
        </p:txBody>
      </p:sp>
      <p:pic>
        <p:nvPicPr>
          <p:cNvPr id="17410" name="Picture 2" descr="T:\CompSci\Research\web development textbook\manuscript\chapter02\images\figure02-13.tif"/>
          <p:cNvPicPr>
            <a:picLocks noChangeAspect="1" noChangeArrowheads="1"/>
          </p:cNvPicPr>
          <p:nvPr/>
        </p:nvPicPr>
        <p:blipFill>
          <a:blip r:embed="rId2" cstate="print"/>
          <a:srcRect/>
          <a:stretch>
            <a:fillRect/>
          </a:stretch>
        </p:blipFill>
        <p:spPr bwMode="auto">
          <a:xfrm>
            <a:off x="4665828" y="0"/>
            <a:ext cx="4478172" cy="6553200"/>
          </a:xfrm>
          <a:prstGeom prst="rect">
            <a:avLst/>
          </a:prstGeom>
          <a:noFill/>
        </p:spPr>
      </p:pic>
      <p:pic>
        <p:nvPicPr>
          <p:cNvPr id="7" name="Picture 30"/>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Headings</a:t>
            </a:r>
          </a:p>
        </p:txBody>
      </p:sp>
      <p:sp>
        <p:nvSpPr>
          <p:cNvPr id="3" name="Content Placeholder 2"/>
          <p:cNvSpPr>
            <a:spLocks noGrp="1"/>
          </p:cNvSpPr>
          <p:nvPr>
            <p:ph idx="1"/>
          </p:nvPr>
        </p:nvSpPr>
        <p:spPr>
          <a:xfrm>
            <a:off x="914400" y="1646237"/>
            <a:ext cx="2819400" cy="4525963"/>
          </a:xfrm>
        </p:spPr>
        <p:txBody>
          <a:bodyPr/>
          <a:lstStyle/>
          <a:p>
            <a:r>
              <a:rPr lang="en-US" dirty="0"/>
              <a:t>The browser has its own default styling for each heading level. </a:t>
            </a:r>
          </a:p>
          <a:p>
            <a:r>
              <a:rPr lang="en-US" dirty="0"/>
              <a:t>However, these are easily modified and customized via CSS.</a:t>
            </a:r>
          </a:p>
        </p:txBody>
      </p:sp>
      <p:sp>
        <p:nvSpPr>
          <p:cNvPr id="4" name="Content Placeholder 3"/>
          <p:cNvSpPr>
            <a:spLocks noGrp="1"/>
          </p:cNvSpPr>
          <p:nvPr>
            <p:ph sz="quarter" idx="13"/>
          </p:nvPr>
        </p:nvSpPr>
        <p:spPr/>
        <p:txBody>
          <a:bodyPr>
            <a:normAutofit/>
          </a:bodyPr>
          <a:lstStyle/>
          <a:p>
            <a:endParaRPr lang="en-US"/>
          </a:p>
        </p:txBody>
      </p:sp>
      <p:pic>
        <p:nvPicPr>
          <p:cNvPr id="18434" name="Picture 2" descr="T:\CompSci\Research\web development textbook\manuscript\chapter02\images\Figure02-14.tif"/>
          <p:cNvPicPr>
            <a:picLocks noChangeAspect="1" noChangeArrowheads="1"/>
          </p:cNvPicPr>
          <p:nvPr/>
        </p:nvPicPr>
        <p:blipFill>
          <a:blip r:embed="rId2" cstate="print"/>
          <a:srcRect/>
          <a:stretch>
            <a:fillRect/>
          </a:stretch>
        </p:blipFill>
        <p:spPr bwMode="auto">
          <a:xfrm>
            <a:off x="3886200" y="1066800"/>
            <a:ext cx="4856162" cy="5450961"/>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Headings</a:t>
            </a:r>
          </a:p>
        </p:txBody>
      </p:sp>
      <p:sp>
        <p:nvSpPr>
          <p:cNvPr id="3" name="Content Placeholder 2"/>
          <p:cNvSpPr>
            <a:spLocks noGrp="1"/>
          </p:cNvSpPr>
          <p:nvPr>
            <p:ph idx="1"/>
          </p:nvPr>
        </p:nvSpPr>
        <p:spPr/>
        <p:txBody>
          <a:bodyPr/>
          <a:lstStyle/>
          <a:p>
            <a:r>
              <a:rPr lang="en-US" dirty="0"/>
              <a:t>In practice, specify a heading level that is semantically accurate.</a:t>
            </a:r>
          </a:p>
          <a:p>
            <a:r>
              <a:rPr lang="en-US" dirty="0"/>
              <a:t>Do not choose a heading level because of its default presentation </a:t>
            </a:r>
          </a:p>
          <a:p>
            <a:pPr marL="804863" lvl="1" indent="-342900">
              <a:buFont typeface="Arial" panose="020B0604020202020204" pitchFamily="34" charset="0"/>
              <a:buChar char="•"/>
            </a:pPr>
            <a:r>
              <a:rPr lang="en-US" dirty="0"/>
              <a:t>e.g., choosing &lt;h3&gt; because you want your text to be bold and 16pt </a:t>
            </a:r>
          </a:p>
          <a:p>
            <a:r>
              <a:rPr lang="en-US" dirty="0"/>
              <a:t>Rather, choose the heading level because it is appropriate </a:t>
            </a:r>
          </a:p>
          <a:p>
            <a:pPr marL="804863" lvl="1" indent="-342900">
              <a:buFont typeface="Arial" panose="020B0604020202020204" pitchFamily="34" charset="0"/>
              <a:buChar char="•"/>
            </a:pPr>
            <a:r>
              <a:rPr lang="en-US" dirty="0"/>
              <a:t>e.g., choosing &lt;h3&gt; because it is a third level heading and not a primary or secondary heading</a:t>
            </a:r>
          </a:p>
        </p:txBody>
      </p:sp>
      <p:sp>
        <p:nvSpPr>
          <p:cNvPr id="4" name="Content Placeholder 3"/>
          <p:cNvSpPr>
            <a:spLocks noGrp="1"/>
          </p:cNvSpPr>
          <p:nvPr>
            <p:ph sz="quarter" idx="13"/>
          </p:nvPr>
        </p:nvSpPr>
        <p:spPr/>
        <p:txBody>
          <a:bodyPr>
            <a:normAutofit/>
          </a:bodyPr>
          <a:lstStyle/>
          <a:p>
            <a:r>
              <a:rPr lang="en-US" dirty="0"/>
              <a:t>Be semantically accurate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Paragraphs</a:t>
            </a:r>
          </a:p>
        </p:txBody>
      </p:sp>
      <p:sp>
        <p:nvSpPr>
          <p:cNvPr id="3" name="Content Placeholder 2"/>
          <p:cNvSpPr>
            <a:spLocks noGrp="1"/>
          </p:cNvSpPr>
          <p:nvPr>
            <p:ph idx="1"/>
          </p:nvPr>
        </p:nvSpPr>
        <p:spPr/>
        <p:txBody>
          <a:bodyPr>
            <a:normAutofit/>
          </a:bodyPr>
          <a:lstStyle/>
          <a:p>
            <a:r>
              <a:rPr lang="en-US" dirty="0"/>
              <a:t>Paragraphs are the most basic unit of text in an HTML document. </a:t>
            </a:r>
          </a:p>
          <a:p>
            <a:r>
              <a:rPr lang="en-US" dirty="0"/>
              <a:t>Notice that the </a:t>
            </a:r>
            <a:r>
              <a:rPr lang="en-US" b="1" dirty="0"/>
              <a:t>&lt;p&gt; </a:t>
            </a:r>
            <a:r>
              <a:rPr lang="en-US" dirty="0"/>
              <a:t>tag is a container and can contain HTML and other </a:t>
            </a:r>
            <a:r>
              <a:rPr lang="en-US" b="1" dirty="0">
                <a:solidFill>
                  <a:schemeClr val="accent1"/>
                </a:solidFill>
              </a:rPr>
              <a:t>inline HTML elements</a:t>
            </a:r>
            <a:r>
              <a:rPr lang="en-US" dirty="0">
                <a:solidFill>
                  <a:schemeClr val="accent1"/>
                </a:solidFill>
              </a:rPr>
              <a:t> </a:t>
            </a:r>
          </a:p>
          <a:p>
            <a:r>
              <a:rPr lang="en-US" dirty="0"/>
              <a:t>inline HTML elements refers to HTML elements that do not cause a paragraph break but are part of the regular “flow” of the text.</a:t>
            </a:r>
          </a:p>
        </p:txBody>
      </p:sp>
      <p:sp>
        <p:nvSpPr>
          <p:cNvPr id="4" name="Content Placeholder 3"/>
          <p:cNvSpPr>
            <a:spLocks noGrp="1"/>
          </p:cNvSpPr>
          <p:nvPr>
            <p:ph sz="quarter" idx="13"/>
          </p:nvPr>
        </p:nvSpPr>
        <p:spPr/>
        <p:txBody>
          <a:bodyPr>
            <a:normAutofit/>
          </a:bodyPr>
          <a:lstStyle/>
          <a:p>
            <a:r>
              <a:rPr lang="en-US" dirty="0"/>
              <a:t>&lt;p&gt;</a:t>
            </a:r>
          </a:p>
        </p:txBody>
      </p:sp>
      <p:pic>
        <p:nvPicPr>
          <p:cNvPr id="6" name="Picture 29"/>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Divisions</a:t>
            </a:r>
          </a:p>
        </p:txBody>
      </p:sp>
      <p:sp>
        <p:nvSpPr>
          <p:cNvPr id="3" name="Content Placeholder 2"/>
          <p:cNvSpPr>
            <a:spLocks noGrp="1"/>
          </p:cNvSpPr>
          <p:nvPr>
            <p:ph idx="1"/>
          </p:nvPr>
        </p:nvSpPr>
        <p:spPr/>
        <p:txBody>
          <a:bodyPr>
            <a:normAutofit/>
          </a:bodyPr>
          <a:lstStyle/>
          <a:p>
            <a:r>
              <a:rPr lang="en-US" dirty="0"/>
              <a:t>This </a:t>
            </a:r>
            <a:r>
              <a:rPr lang="en-US" b="1" dirty="0"/>
              <a:t>&lt;div&gt;</a:t>
            </a:r>
            <a:r>
              <a:rPr lang="en-US" dirty="0"/>
              <a:t>  tag is also a container element and is used to create a logical grouping of content </a:t>
            </a:r>
          </a:p>
          <a:p>
            <a:pPr marL="342900" indent="-342900">
              <a:buFont typeface="Arial" panose="020B0604020202020204" pitchFamily="34" charset="0"/>
              <a:buChar char="•"/>
            </a:pPr>
            <a:r>
              <a:rPr lang="en-US" dirty="0"/>
              <a:t>The &lt;div&gt; element has no intrinsic presentation. </a:t>
            </a:r>
          </a:p>
          <a:p>
            <a:pPr marL="342900" indent="-342900">
              <a:buFont typeface="Arial" panose="020B0604020202020204" pitchFamily="34" charset="0"/>
              <a:buChar char="•"/>
            </a:pPr>
            <a:r>
              <a:rPr lang="en-US" dirty="0"/>
              <a:t>It is frequently used in contemporary CSS-based layouts to mark out sections.</a:t>
            </a:r>
          </a:p>
        </p:txBody>
      </p:sp>
      <p:sp>
        <p:nvSpPr>
          <p:cNvPr id="4" name="Content Placeholder 3"/>
          <p:cNvSpPr>
            <a:spLocks noGrp="1"/>
          </p:cNvSpPr>
          <p:nvPr>
            <p:ph sz="quarter" idx="13"/>
          </p:nvPr>
        </p:nvSpPr>
        <p:spPr/>
        <p:txBody>
          <a:bodyPr>
            <a:normAutofit/>
          </a:bodyPr>
          <a:lstStyle/>
          <a:p>
            <a:r>
              <a:rPr lang="en-US" dirty="0"/>
              <a:t>&lt;div&gt;</a:t>
            </a:r>
          </a:p>
        </p:txBody>
      </p:sp>
      <p:pic>
        <p:nvPicPr>
          <p:cNvPr id="6" name="Picture 30"/>
          <p:cNvPicPr>
            <a:picLocks noChangeAspect="1" noChangeArrowheads="1"/>
          </p:cNvPicPr>
          <p:nvPr/>
        </p:nvPicPr>
        <p:blipFill>
          <a:blip r:embed="rId2" cstate="print"/>
          <a:srcRect/>
          <a:stretch>
            <a:fillRect/>
          </a:stretch>
        </p:blipFill>
        <p:spPr bwMode="auto">
          <a:xfrm>
            <a:off x="457200" y="304800"/>
            <a:ext cx="317500" cy="381000"/>
          </a:xfrm>
          <a:prstGeom prst="rect">
            <a:avLst/>
          </a:prstGeom>
          <a:noFill/>
          <a:ln w="9525">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What is the </a:t>
            </a:r>
            <a:r>
              <a:rPr lang="en-US" dirty="0">
                <a:solidFill>
                  <a:schemeClr val="accent1"/>
                </a:solidFill>
                <a:latin typeface="Gill Sans MT" panose="020B0502020104020203" pitchFamily="34" charset="77"/>
              </a:rPr>
              <a:t>W3C</a:t>
            </a:r>
            <a:r>
              <a:rPr lang="en-US" dirty="0">
                <a:latin typeface="Gill Sans MT" panose="020B0502020104020203" pitchFamily="34" charset="77"/>
              </a:rPr>
              <a:t>?</a:t>
            </a:r>
          </a:p>
        </p:txBody>
      </p:sp>
      <p:sp>
        <p:nvSpPr>
          <p:cNvPr id="4" name="Content Placeholder 3"/>
          <p:cNvSpPr>
            <a:spLocks noGrp="1"/>
          </p:cNvSpPr>
          <p:nvPr>
            <p:ph idx="1"/>
          </p:nvPr>
        </p:nvSpPr>
        <p:spPr>
          <a:xfrm>
            <a:off x="914400" y="1646237"/>
            <a:ext cx="7162800" cy="4525963"/>
          </a:xfrm>
        </p:spPr>
        <p:txBody>
          <a:bodyPr>
            <a:normAutofit/>
          </a:bodyPr>
          <a:lstStyle/>
          <a:p>
            <a:pPr algn="just"/>
            <a:r>
              <a:rPr lang="en-US" dirty="0">
                <a:latin typeface="Gill Sans MT" panose="020B0502020104020203" pitchFamily="34" charset="77"/>
              </a:rPr>
              <a:t>The W3C is the main standards organization for the World Wide Web. </a:t>
            </a:r>
          </a:p>
          <a:p>
            <a:pPr marL="342900" indent="-342900" algn="just">
              <a:buFont typeface="System Font Regular"/>
              <a:buChar char="❏"/>
            </a:pPr>
            <a:r>
              <a:rPr lang="en-US" dirty="0">
                <a:latin typeface="Gill Sans MT" panose="020B0502020104020203" pitchFamily="34" charset="77"/>
              </a:rPr>
              <a:t>To promotes compatibility the W3C produces </a:t>
            </a:r>
            <a:r>
              <a:rPr lang="en-US" b="1" dirty="0">
                <a:solidFill>
                  <a:schemeClr val="accent1"/>
                </a:solidFill>
                <a:latin typeface="Gill Sans MT" panose="020B0502020104020203" pitchFamily="34" charset="77"/>
              </a:rPr>
              <a:t>recommendations</a:t>
            </a:r>
            <a:r>
              <a:rPr lang="en-US" dirty="0">
                <a:latin typeface="Gill Sans MT" panose="020B0502020104020203" pitchFamily="34" charset="77"/>
              </a:rPr>
              <a:t> (also called </a:t>
            </a:r>
            <a:r>
              <a:rPr lang="en-US" b="1" dirty="0">
                <a:solidFill>
                  <a:schemeClr val="accent1"/>
                </a:solidFill>
                <a:latin typeface="Gill Sans MT" panose="020B0502020104020203" pitchFamily="34" charset="77"/>
              </a:rPr>
              <a:t>specifications</a:t>
            </a:r>
            <a:r>
              <a:rPr lang="en-US" dirty="0">
                <a:latin typeface="Gill Sans MT" panose="020B0502020104020203" pitchFamily="34" charset="77"/>
              </a:rPr>
              <a:t>). </a:t>
            </a:r>
          </a:p>
          <a:p>
            <a:pPr marL="342900" indent="-342900" algn="just">
              <a:buFont typeface="System Font Regular"/>
              <a:buChar char="❏"/>
            </a:pPr>
            <a:r>
              <a:rPr lang="en-US" dirty="0">
                <a:latin typeface="Gill Sans MT" panose="020B0502020104020203" pitchFamily="34" charset="77"/>
              </a:rPr>
              <a:t>In 1998, the W3C turned its attention to a new specification called </a:t>
            </a:r>
            <a:r>
              <a:rPr lang="en-US" dirty="0">
                <a:solidFill>
                  <a:schemeClr val="accent1"/>
                </a:solidFill>
                <a:latin typeface="Gill Sans MT" panose="020B0502020104020203" pitchFamily="34" charset="77"/>
              </a:rPr>
              <a:t>XHTML 1.0</a:t>
            </a:r>
            <a:r>
              <a:rPr lang="en-US" dirty="0">
                <a:latin typeface="Gill Sans MT" panose="020B0502020104020203" pitchFamily="34" charset="77"/>
              </a:rPr>
              <a:t>, which was a version of HTML that used stricter XML (Extensible Markup Language) syntax rules.</a:t>
            </a:r>
          </a:p>
          <a:p>
            <a:pPr algn="just"/>
            <a:endParaRPr lang="en-US" dirty="0">
              <a:latin typeface="Gill Sans MT" panose="020B0502020104020203" pitchFamily="34" charset="77"/>
            </a:endParaRPr>
          </a:p>
          <a:p>
            <a:endParaRPr lang="en-US" dirty="0"/>
          </a:p>
        </p:txBody>
      </p:sp>
      <p:sp>
        <p:nvSpPr>
          <p:cNvPr id="5" name="Content Placeholder 4"/>
          <p:cNvSpPr>
            <a:spLocks noGrp="1"/>
          </p:cNvSpPr>
          <p:nvPr>
            <p:ph sz="quarter" idx="13"/>
          </p:nvPr>
        </p:nvSpPr>
        <p:spPr/>
        <p:txBody>
          <a:bodyPr>
            <a:normAutofit/>
          </a:bodyPr>
          <a:lstStyle/>
          <a:p>
            <a:r>
              <a:rPr lang="en-US" dirty="0"/>
              <a:t>Standards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122238"/>
            <a:ext cx="7772400" cy="1020762"/>
          </a:xfrm>
        </p:spPr>
        <p:txBody>
          <a:bodyPr/>
          <a:lstStyle/>
          <a:p>
            <a:r>
              <a:rPr lang="en-US" dirty="0"/>
              <a:t>Using div elements</a:t>
            </a:r>
          </a:p>
        </p:txBody>
      </p:sp>
      <p:sp>
        <p:nvSpPr>
          <p:cNvPr id="7" name="Content Placeholder 6"/>
          <p:cNvSpPr>
            <a:spLocks noGrp="1"/>
          </p:cNvSpPr>
          <p:nvPr>
            <p:ph idx="1"/>
          </p:nvPr>
        </p:nvSpPr>
        <p:spPr/>
        <p:txBody>
          <a:bodyPr/>
          <a:lstStyle/>
          <a:p>
            <a:r>
              <a:rPr lang="en-US" dirty="0"/>
              <a:t>HTML5 has a variety of new semantic elements (which we will examine later) that can be used to reduce somewhat the confusing mass of div within </a:t>
            </a:r>
            <a:r>
              <a:rPr lang="en-US" dirty="0" err="1"/>
              <a:t>divs</a:t>
            </a:r>
            <a:r>
              <a:rPr lang="en-US" dirty="0"/>
              <a:t> within </a:t>
            </a:r>
            <a:r>
              <a:rPr lang="en-US" dirty="0" err="1"/>
              <a:t>divs</a:t>
            </a:r>
            <a:r>
              <a:rPr lang="en-US" dirty="0"/>
              <a:t> that is so typical of contemporary web design.</a:t>
            </a:r>
          </a:p>
        </p:txBody>
      </p:sp>
      <p:sp>
        <p:nvSpPr>
          <p:cNvPr id="8" name="Content Placeholder 7"/>
          <p:cNvSpPr>
            <a:spLocks noGrp="1"/>
          </p:cNvSpPr>
          <p:nvPr>
            <p:ph sz="quarter" idx="13"/>
          </p:nvPr>
        </p:nvSpPr>
        <p:spPr/>
        <p:txBody>
          <a:bodyPr>
            <a:normAutofit/>
          </a:bodyPr>
          <a:lstStyle/>
          <a:p>
            <a:r>
              <a:rPr lang="en-US" dirty="0"/>
              <a:t>Can you say “div-</a:t>
            </a:r>
            <a:r>
              <a:rPr lang="en-US" dirty="0" err="1"/>
              <a:t>tastic</a:t>
            </a:r>
            <a:r>
              <a:rPr lang="en-US" dirty="0"/>
              <a:t>”</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85846"/>
            <a:ext cx="3962400" cy="3260673"/>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Links</a:t>
            </a:r>
          </a:p>
        </p:txBody>
      </p:sp>
      <p:sp>
        <p:nvSpPr>
          <p:cNvPr id="3" name="Content Placeholder 2"/>
          <p:cNvSpPr>
            <a:spLocks noGrp="1"/>
          </p:cNvSpPr>
          <p:nvPr>
            <p:ph idx="1"/>
          </p:nvPr>
        </p:nvSpPr>
        <p:spPr/>
        <p:txBody>
          <a:bodyPr/>
          <a:lstStyle/>
          <a:p>
            <a:r>
              <a:rPr lang="en-US" dirty="0"/>
              <a:t>Links are created using the </a:t>
            </a:r>
            <a:r>
              <a:rPr lang="en-US" b="1" dirty="0"/>
              <a:t>&lt;a&gt; </a:t>
            </a:r>
            <a:r>
              <a:rPr lang="en-US" dirty="0"/>
              <a:t>element (the “a” stands for anchor). </a:t>
            </a:r>
          </a:p>
          <a:p>
            <a:r>
              <a:rPr lang="en-US" dirty="0"/>
              <a:t>A link has two main parts: the </a:t>
            </a:r>
            <a:r>
              <a:rPr lang="en-US" dirty="0">
                <a:solidFill>
                  <a:schemeClr val="accent1"/>
                </a:solidFill>
              </a:rPr>
              <a:t>destination</a:t>
            </a:r>
            <a:r>
              <a:rPr lang="en-US" dirty="0"/>
              <a:t> and the </a:t>
            </a:r>
            <a:r>
              <a:rPr lang="en-US" dirty="0">
                <a:solidFill>
                  <a:schemeClr val="accent1"/>
                </a:solidFill>
              </a:rPr>
              <a:t>label</a:t>
            </a:r>
            <a:r>
              <a:rPr lang="en-US" dirty="0"/>
              <a:t>. </a:t>
            </a:r>
          </a:p>
        </p:txBody>
      </p:sp>
      <p:sp>
        <p:nvSpPr>
          <p:cNvPr id="4" name="Content Placeholder 3"/>
          <p:cNvSpPr>
            <a:spLocks noGrp="1"/>
          </p:cNvSpPr>
          <p:nvPr>
            <p:ph sz="quarter" idx="13"/>
          </p:nvPr>
        </p:nvSpPr>
        <p:spPr/>
        <p:txBody>
          <a:bodyPr>
            <a:normAutofit/>
          </a:bodyPr>
          <a:lstStyle/>
          <a:p>
            <a:r>
              <a:rPr lang="en-US" dirty="0"/>
              <a:t>&lt;a&gt;</a:t>
            </a:r>
          </a:p>
        </p:txBody>
      </p:sp>
      <p:pic>
        <p:nvPicPr>
          <p:cNvPr id="7" name="Picture 56"/>
          <p:cNvPicPr>
            <a:picLocks noChangeAspect="1" noChangeArrowheads="1"/>
          </p:cNvPicPr>
          <p:nvPr/>
        </p:nvPicPr>
        <p:blipFill>
          <a:blip r:embed="rId3" cstate="print"/>
          <a:srcRect/>
          <a:stretch>
            <a:fillRect/>
          </a:stretch>
        </p:blipFill>
        <p:spPr bwMode="auto">
          <a:xfrm>
            <a:off x="533400" y="381000"/>
            <a:ext cx="304800" cy="355600"/>
          </a:xfrm>
          <a:prstGeom prst="rect">
            <a:avLst/>
          </a:prstGeom>
          <a:noFill/>
          <a:ln w="9525">
            <a:miter lim="800000"/>
            <a:headEnd/>
            <a:tailEnd/>
          </a:ln>
          <a:effectLst/>
        </p:spPr>
      </p:pic>
      <p:graphicFrame>
        <p:nvGraphicFramePr>
          <p:cNvPr id="22531" name="Object 3"/>
          <p:cNvGraphicFramePr>
            <a:graphicFrameLocks noChangeAspect="1"/>
          </p:cNvGraphicFramePr>
          <p:nvPr/>
        </p:nvGraphicFramePr>
        <p:xfrm>
          <a:off x="914400" y="3657600"/>
          <a:ext cx="6334125" cy="2343150"/>
        </p:xfrm>
        <a:graphic>
          <a:graphicData uri="http://schemas.openxmlformats.org/presentationml/2006/ole">
            <mc:AlternateContent xmlns:mc="http://schemas.openxmlformats.org/markup-compatibility/2006">
              <mc:Choice xmlns:v="urn:schemas-microsoft-com:vml" Requires="v">
                <p:oleObj spid="_x0000_s22642" name="Visio" r:id="rId4" imgW="6334077" imgH="2343285" progId="Visio.Drawing.11">
                  <p:embed/>
                </p:oleObj>
              </mc:Choice>
              <mc:Fallback>
                <p:oleObj name="Visio" r:id="rId4" imgW="6334077" imgH="2343285"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3657600"/>
                        <a:ext cx="633412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Types of Links</a:t>
            </a:r>
          </a:p>
        </p:txBody>
      </p:sp>
      <p:sp>
        <p:nvSpPr>
          <p:cNvPr id="3" name="Content Placeholder 2"/>
          <p:cNvSpPr>
            <a:spLocks noGrp="1"/>
          </p:cNvSpPr>
          <p:nvPr>
            <p:ph idx="1"/>
          </p:nvPr>
        </p:nvSpPr>
        <p:spPr/>
        <p:txBody>
          <a:bodyPr>
            <a:normAutofit fontScale="92500" lnSpcReduction="20000"/>
          </a:bodyPr>
          <a:lstStyle/>
          <a:p>
            <a:r>
              <a:rPr lang="en-US" dirty="0"/>
              <a:t>You can use the anchor element to create a wide range of links:</a:t>
            </a:r>
          </a:p>
          <a:p>
            <a:pPr marL="630238" indent="-342900">
              <a:buFont typeface="Arial" panose="020B0604020202020204" pitchFamily="34" charset="0"/>
              <a:buChar char="•"/>
            </a:pPr>
            <a:r>
              <a:rPr lang="en-US" dirty="0"/>
              <a:t>Links to external sites (or to individual resources such as images or movies on an external site).</a:t>
            </a:r>
          </a:p>
          <a:p>
            <a:pPr marL="630238" indent="-342900">
              <a:buFont typeface="Arial" panose="020B0604020202020204" pitchFamily="34" charset="0"/>
              <a:buChar char="•"/>
            </a:pPr>
            <a:r>
              <a:rPr lang="en-US" dirty="0"/>
              <a:t>Links to other pages or resources within the current site.</a:t>
            </a:r>
          </a:p>
          <a:p>
            <a:pPr marL="630238" indent="-342900">
              <a:buFont typeface="Arial" panose="020B0604020202020204" pitchFamily="34" charset="0"/>
              <a:buChar char="•"/>
            </a:pPr>
            <a:r>
              <a:rPr lang="en-US" dirty="0"/>
              <a:t>Links to other places within the current page.</a:t>
            </a:r>
          </a:p>
          <a:p>
            <a:pPr marL="630238" indent="-342900">
              <a:buFont typeface="Arial" panose="020B0604020202020204" pitchFamily="34" charset="0"/>
              <a:buChar char="•"/>
            </a:pPr>
            <a:r>
              <a:rPr lang="en-US" dirty="0"/>
              <a:t>Links to particular locations on another page.</a:t>
            </a:r>
          </a:p>
          <a:p>
            <a:pPr marL="630238" indent="-342900">
              <a:buFont typeface="Arial" panose="020B0604020202020204" pitchFamily="34" charset="0"/>
              <a:buChar char="•"/>
            </a:pPr>
            <a:r>
              <a:rPr lang="en-US" dirty="0"/>
              <a:t>Links that are instructions to the browser to start the user’s email program.</a:t>
            </a:r>
          </a:p>
          <a:p>
            <a:pPr marL="630238" indent="-342900">
              <a:buFont typeface="Arial" panose="020B0604020202020204" pitchFamily="34" charset="0"/>
              <a:buChar char="•"/>
            </a:pPr>
            <a:r>
              <a:rPr lang="en-US" dirty="0"/>
              <a:t>Links that are instructions to the browser to execute a </a:t>
            </a:r>
            <a:r>
              <a:rPr lang="en-US" dirty="0" err="1"/>
              <a:t>Javascript</a:t>
            </a:r>
            <a:r>
              <a:rPr lang="en-US" dirty="0"/>
              <a:t> function.</a:t>
            </a:r>
          </a:p>
          <a:p>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7886700" cy="1325563"/>
          </a:xfrm>
        </p:spPr>
        <p:txBody>
          <a:bodyPr/>
          <a:lstStyle/>
          <a:p>
            <a:r>
              <a:rPr lang="en-US" dirty="0"/>
              <a:t>Different link destinations</a:t>
            </a:r>
          </a:p>
        </p:txBody>
      </p:sp>
      <p:graphicFrame>
        <p:nvGraphicFramePr>
          <p:cNvPr id="23554" name="Object 2"/>
          <p:cNvGraphicFramePr>
            <a:graphicFrameLocks noChangeAspect="1"/>
          </p:cNvGraphicFramePr>
          <p:nvPr/>
        </p:nvGraphicFramePr>
        <p:xfrm>
          <a:off x="990599" y="990600"/>
          <a:ext cx="4937403" cy="5257800"/>
        </p:xfrm>
        <a:graphic>
          <a:graphicData uri="http://schemas.openxmlformats.org/presentationml/2006/ole">
            <mc:AlternateContent xmlns:mc="http://schemas.openxmlformats.org/markup-compatibility/2006">
              <mc:Choice xmlns:v="urn:schemas-microsoft-com:vml" Requires="v">
                <p:oleObj spid="_x0000_s23638" name="Visio" r:id="rId3" imgW="7362743" imgH="7832657" progId="Visio.Drawing.11">
                  <p:embed/>
                </p:oleObj>
              </mc:Choice>
              <mc:Fallback>
                <p:oleObj name="Visio" r:id="rId3" imgW="7362743" imgH="78326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99" y="990600"/>
                        <a:ext cx="493740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lstStyle/>
          <a:p>
            <a:r>
              <a:rPr lang="en-US" dirty="0"/>
              <a:t>Link Text</a:t>
            </a:r>
          </a:p>
        </p:txBody>
      </p:sp>
      <p:sp>
        <p:nvSpPr>
          <p:cNvPr id="4" name="Content Placeholder 3"/>
          <p:cNvSpPr>
            <a:spLocks noGrp="1"/>
          </p:cNvSpPr>
          <p:nvPr>
            <p:ph idx="1"/>
          </p:nvPr>
        </p:nvSpPr>
        <p:spPr/>
        <p:txBody>
          <a:bodyPr>
            <a:normAutofit lnSpcReduction="10000"/>
          </a:bodyPr>
          <a:lstStyle/>
          <a:p>
            <a:r>
              <a:rPr lang="en-US" dirty="0"/>
              <a:t>Links with the label “Click Here” were once a staple of the web. </a:t>
            </a:r>
          </a:p>
          <a:p>
            <a:r>
              <a:rPr lang="en-US" dirty="0"/>
              <a:t>Today, such links are frowned upon, since:</a:t>
            </a:r>
          </a:p>
          <a:p>
            <a:pPr marL="342900" indent="-342900">
              <a:buFont typeface="Arial" panose="020B0604020202020204" pitchFamily="34" charset="0"/>
              <a:buChar char="•"/>
            </a:pPr>
            <a:r>
              <a:rPr lang="en-US" dirty="0"/>
              <a:t>they do not tell users where the link will take them</a:t>
            </a:r>
          </a:p>
          <a:p>
            <a:pPr marL="342900" indent="-342900">
              <a:buFont typeface="Arial" panose="020B0604020202020204" pitchFamily="34" charset="0"/>
              <a:buChar char="•"/>
            </a:pPr>
            <a:r>
              <a:rPr lang="en-US" dirty="0"/>
              <a:t>as a verb “click” is becoming increasingly inaccurate when one takes into account the growth of mobile browsers. </a:t>
            </a:r>
          </a:p>
          <a:p>
            <a:r>
              <a:rPr lang="en-US" dirty="0"/>
              <a:t>Instead, textual link labels should be descriptive. </a:t>
            </a:r>
          </a:p>
          <a:p>
            <a:r>
              <a:rPr lang="en-US" strike="sngStrike" dirty="0"/>
              <a:t>“Click here to see the race results” </a:t>
            </a:r>
          </a:p>
          <a:p>
            <a:r>
              <a:rPr lang="en-US" b="1" dirty="0"/>
              <a:t>“Race Results” </a:t>
            </a:r>
            <a:r>
              <a:rPr lang="en-US" dirty="0"/>
              <a:t>or </a:t>
            </a:r>
            <a:r>
              <a:rPr lang="en-US" b="1" dirty="0"/>
              <a:t>“See Race Results”.</a:t>
            </a:r>
          </a:p>
        </p:txBody>
      </p:sp>
      <p:sp>
        <p:nvSpPr>
          <p:cNvPr id="5" name="Content Placeholder 4"/>
          <p:cNvSpPr>
            <a:spLocks noGrp="1"/>
          </p:cNvSpPr>
          <p:nvPr>
            <p:ph sz="quarter" idx="13"/>
          </p:nvPr>
        </p:nvSpPr>
        <p:spPr/>
        <p:txBody>
          <a:bodyPr>
            <a:normAutofit/>
          </a:bodyPr>
          <a:lstStyle/>
          <a:p>
            <a:r>
              <a:rPr lang="en-US" dirty="0"/>
              <a:t>Some guidance … or … don’t “Click Here”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Pathnames</a:t>
            </a:r>
          </a:p>
        </p:txBody>
      </p:sp>
      <p:sp>
        <p:nvSpPr>
          <p:cNvPr id="3" name="Content Placeholder 2"/>
          <p:cNvSpPr>
            <a:spLocks noGrp="1"/>
          </p:cNvSpPr>
          <p:nvPr>
            <p:ph idx="1"/>
          </p:nvPr>
        </p:nvSpPr>
        <p:spPr/>
        <p:txBody>
          <a:bodyPr/>
          <a:lstStyle/>
          <a:p>
            <a:r>
              <a:rPr lang="en-US" dirty="0"/>
              <a:t>Pathnames on the web follow Unix conventions.</a:t>
            </a:r>
          </a:p>
          <a:p>
            <a:pPr marL="342900" indent="-342900">
              <a:buFont typeface="Arial" panose="020B0604020202020204" pitchFamily="34" charset="0"/>
              <a:buChar char="•"/>
            </a:pPr>
            <a:r>
              <a:rPr lang="en-US" dirty="0"/>
              <a:t>Forward slashes (“/”) are used to separate directory names from each other and from file names. </a:t>
            </a:r>
          </a:p>
          <a:p>
            <a:pPr marL="342900" indent="-342900">
              <a:buFont typeface="Arial" panose="020B0604020202020204" pitchFamily="34" charset="0"/>
              <a:buChar char="•"/>
            </a:pPr>
            <a:r>
              <a:rPr lang="en-US" dirty="0"/>
              <a:t>Double-periods (“..”) are used to reference a directory “above” the current one in the directory tree.</a:t>
            </a:r>
          </a:p>
        </p:txBody>
      </p:sp>
      <p:sp>
        <p:nvSpPr>
          <p:cNvPr id="4" name="Content Placeholder 3"/>
          <p:cNvSpPr>
            <a:spLocks noGrp="1"/>
          </p:cNvSpPr>
          <p:nvPr>
            <p:ph sz="quarter" idx="13"/>
          </p:nvPr>
        </p:nvSpPr>
        <p:spPr/>
        <p:txBody>
          <a:bodyPr>
            <a:normAutofit/>
          </a:bodyPr>
          <a:lstStyle/>
          <a:p>
            <a:endParaRPr 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8600" y="-145256"/>
            <a:ext cx="7886700" cy="1325563"/>
          </a:xfrm>
        </p:spPr>
        <p:txBody>
          <a:bodyPr/>
          <a:lstStyle/>
          <a:p>
            <a:r>
              <a:rPr lang="en-US" dirty="0"/>
              <a:t>URL Relative Referencing</a:t>
            </a:r>
          </a:p>
        </p:txBody>
      </p:sp>
      <p:graphicFrame>
        <p:nvGraphicFramePr>
          <p:cNvPr id="25602" name="Object 2"/>
          <p:cNvGraphicFramePr>
            <a:graphicFrameLocks noChangeAspect="1"/>
          </p:cNvGraphicFramePr>
          <p:nvPr>
            <p:extLst>
              <p:ext uri="{D42A27DB-BD31-4B8C-83A1-F6EECF244321}">
                <p14:modId xmlns:p14="http://schemas.microsoft.com/office/powerpoint/2010/main" val="768201885"/>
              </p:ext>
            </p:extLst>
          </p:nvPr>
        </p:nvGraphicFramePr>
        <p:xfrm>
          <a:off x="2108200" y="841256"/>
          <a:ext cx="4724400" cy="5651618"/>
        </p:xfrm>
        <a:graphic>
          <a:graphicData uri="http://schemas.openxmlformats.org/presentationml/2006/ole">
            <mc:AlternateContent xmlns:mc="http://schemas.openxmlformats.org/markup-compatibility/2006">
              <mc:Choice xmlns:v="urn:schemas-microsoft-com:vml" Requires="v">
                <p:oleObj spid="_x0000_s25806" name="Visio" r:id="rId3" imgW="5858913" imgH="7019857" progId="Visio.Drawing.11">
                  <p:embed/>
                </p:oleObj>
              </mc:Choice>
              <mc:Fallback>
                <p:oleObj name="Visio" r:id="rId3" imgW="5858913" imgH="7019857" progId="Visio.Drawing.11">
                  <p:embed/>
                  <p:pic>
                    <p:nvPicPr>
                      <p:cNvPr id="0" name="Picture 14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8200" y="841256"/>
                        <a:ext cx="4724400" cy="5651618"/>
                      </a:xfrm>
                      <a:prstGeom prst="rect">
                        <a:avLst/>
                      </a:prstGeom>
                      <a:noFill/>
                      <a:ln>
                        <a:noFill/>
                      </a:ln>
                      <a:effectLst/>
                    </p:spPr>
                  </p:pic>
                </p:oleObj>
              </mc:Fallback>
            </mc:AlternateContent>
          </a:graphicData>
        </a:graphic>
      </p:graphicFrame>
      <p:pic>
        <p:nvPicPr>
          <p:cNvPr id="10" name="Picture 150"/>
          <p:cNvPicPr>
            <a:picLocks noChangeAspect="1" noChangeArrowheads="1"/>
          </p:cNvPicPr>
          <p:nvPr/>
        </p:nvPicPr>
        <p:blipFill>
          <a:blip r:embed="rId5" cstate="print"/>
          <a:srcRect/>
          <a:stretch>
            <a:fillRect/>
          </a:stretch>
        </p:blipFill>
        <p:spPr bwMode="auto">
          <a:xfrm>
            <a:off x="4343400" y="1295400"/>
            <a:ext cx="254000" cy="304800"/>
          </a:xfrm>
          <a:prstGeom prst="rect">
            <a:avLst/>
          </a:prstGeom>
          <a:noFill/>
          <a:ln w="9525">
            <a:miter lim="800000"/>
            <a:headEnd/>
            <a:tailEnd/>
          </a:ln>
          <a:effectLst/>
        </p:spPr>
      </p:pic>
      <p:pic>
        <p:nvPicPr>
          <p:cNvPr id="11" name="Picture 151"/>
          <p:cNvPicPr>
            <a:picLocks noChangeAspect="1" noChangeArrowheads="1"/>
          </p:cNvPicPr>
          <p:nvPr/>
        </p:nvPicPr>
        <p:blipFill>
          <a:blip r:embed="rId6" cstate="print"/>
          <a:srcRect/>
          <a:stretch>
            <a:fillRect/>
          </a:stretch>
        </p:blipFill>
        <p:spPr bwMode="auto">
          <a:xfrm>
            <a:off x="4343400" y="3048000"/>
            <a:ext cx="254000" cy="304800"/>
          </a:xfrm>
          <a:prstGeom prst="rect">
            <a:avLst/>
          </a:prstGeom>
          <a:noFill/>
          <a:ln w="9525">
            <a:miter lim="800000"/>
            <a:headEnd/>
            <a:tailEnd/>
          </a:ln>
          <a:effectLst/>
        </p:spPr>
      </p:pic>
      <p:pic>
        <p:nvPicPr>
          <p:cNvPr id="9" name="Picture 152"/>
          <p:cNvPicPr>
            <a:picLocks noChangeAspect="1" noChangeArrowheads="1"/>
          </p:cNvPicPr>
          <p:nvPr/>
        </p:nvPicPr>
        <p:blipFill>
          <a:blip r:embed="rId7" cstate="print"/>
          <a:srcRect/>
          <a:stretch>
            <a:fillRect/>
          </a:stretch>
        </p:blipFill>
        <p:spPr bwMode="auto">
          <a:xfrm>
            <a:off x="4343400" y="2057400"/>
            <a:ext cx="254000" cy="304800"/>
          </a:xfrm>
          <a:prstGeom prst="rect">
            <a:avLst/>
          </a:prstGeom>
          <a:noFill/>
          <a:ln w="9525">
            <a:miter lim="800000"/>
            <a:headEnd/>
            <a:tailEnd/>
          </a:ln>
          <a:effectLst/>
        </p:spPr>
      </p:pic>
      <p:pic>
        <p:nvPicPr>
          <p:cNvPr id="12" name="Picture 153"/>
          <p:cNvPicPr>
            <a:picLocks noChangeAspect="1" noChangeArrowheads="1"/>
          </p:cNvPicPr>
          <p:nvPr/>
        </p:nvPicPr>
        <p:blipFill>
          <a:blip r:embed="rId8" cstate="print"/>
          <a:srcRect/>
          <a:stretch>
            <a:fillRect/>
          </a:stretch>
        </p:blipFill>
        <p:spPr bwMode="auto">
          <a:xfrm>
            <a:off x="4343400" y="4648200"/>
            <a:ext cx="254000" cy="304800"/>
          </a:xfrm>
          <a:prstGeom prst="rect">
            <a:avLst/>
          </a:prstGeom>
          <a:noFill/>
          <a:ln w="9525">
            <a:miter lim="800000"/>
            <a:headEnd/>
            <a:tailEnd/>
          </a:ln>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Inline Text Elements</a:t>
            </a:r>
          </a:p>
        </p:txBody>
      </p:sp>
      <p:sp>
        <p:nvSpPr>
          <p:cNvPr id="3" name="Content Placeholder 2"/>
          <p:cNvSpPr>
            <a:spLocks noGrp="1"/>
          </p:cNvSpPr>
          <p:nvPr>
            <p:ph idx="1"/>
          </p:nvPr>
        </p:nvSpPr>
        <p:spPr>
          <a:xfrm>
            <a:off x="914400" y="1646237"/>
            <a:ext cx="7239000" cy="4830763"/>
          </a:xfrm>
        </p:spPr>
        <p:txBody>
          <a:bodyPr/>
          <a:lstStyle/>
          <a:p>
            <a:pPr algn="just"/>
            <a:r>
              <a:rPr lang="en-US" dirty="0"/>
              <a:t>Inline elements do not disrupt the flow of text (i.e., cause a line break). </a:t>
            </a:r>
          </a:p>
          <a:p>
            <a:r>
              <a:rPr lang="en-US" dirty="0"/>
              <a:t>HTML5 defines over 30 of these elements.</a:t>
            </a:r>
          </a:p>
          <a:p>
            <a:r>
              <a:rPr lang="en-US" dirty="0"/>
              <a:t>e.g., &lt;a&gt;, &lt;</a:t>
            </a:r>
            <a:r>
              <a:rPr lang="en-US" dirty="0" err="1"/>
              <a:t>br</a:t>
            </a:r>
            <a:r>
              <a:rPr lang="en-US" dirty="0"/>
              <a:t>&gt;, &lt;</a:t>
            </a:r>
            <a:r>
              <a:rPr lang="en-US" dirty="0" err="1"/>
              <a:t>em</a:t>
            </a:r>
            <a:r>
              <a:rPr lang="en-US" dirty="0"/>
              <a:t>&gt;, &lt;strong&gt;</a:t>
            </a:r>
          </a:p>
        </p:txBody>
      </p:sp>
      <p:sp>
        <p:nvSpPr>
          <p:cNvPr id="4" name="Content Placeholder 3"/>
          <p:cNvSpPr>
            <a:spLocks noGrp="1"/>
          </p:cNvSpPr>
          <p:nvPr>
            <p:ph sz="quarter" idx="13"/>
          </p:nvPr>
        </p:nvSpPr>
        <p:spPr/>
        <p:txBody>
          <a:bodyPr>
            <a:normAutofit/>
          </a:bodyPr>
          <a:lstStyle/>
          <a:p>
            <a:r>
              <a:rPr lang="en-US" dirty="0"/>
              <a:t>Do not disrupt the flow</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Images</a:t>
            </a:r>
          </a:p>
        </p:txBody>
      </p:sp>
      <p:sp>
        <p:nvSpPr>
          <p:cNvPr id="3" name="Content Placeholder 2"/>
          <p:cNvSpPr>
            <a:spLocks noGrp="1"/>
          </p:cNvSpPr>
          <p:nvPr>
            <p:ph idx="1"/>
          </p:nvPr>
        </p:nvSpPr>
        <p:spPr/>
        <p:txBody>
          <a:bodyPr>
            <a:normAutofit/>
          </a:bodyPr>
          <a:lstStyle/>
          <a:p>
            <a:pPr algn="just">
              <a:lnSpc>
                <a:spcPct val="150000"/>
              </a:lnSpc>
            </a:pPr>
            <a:r>
              <a:rPr lang="en-US" dirty="0"/>
              <a:t>While the </a:t>
            </a:r>
            <a:r>
              <a:rPr lang="en-US" b="1" dirty="0"/>
              <a:t>&lt;</a:t>
            </a:r>
            <a:r>
              <a:rPr lang="en-US" b="1" dirty="0" err="1"/>
              <a:t>img</a:t>
            </a:r>
            <a:r>
              <a:rPr lang="en-US" b="1" dirty="0"/>
              <a:t>&gt; </a:t>
            </a:r>
            <a:r>
              <a:rPr lang="en-US" dirty="0"/>
              <a:t>tag is the oldest method for displaying an image, it is not the only way. </a:t>
            </a:r>
          </a:p>
          <a:p>
            <a:pPr marL="342900" indent="-342900" algn="just">
              <a:lnSpc>
                <a:spcPct val="150000"/>
              </a:lnSpc>
              <a:buFont typeface="Arial" panose="020B0604020202020204" pitchFamily="34" charset="0"/>
              <a:buChar char="•"/>
            </a:pPr>
            <a:r>
              <a:rPr lang="en-US" dirty="0"/>
              <a:t>For purely decorative images, such as background gradients and patterns, logos, border art, and so on, it makes semantic sense to keep such images out of the markup and in CSS where they more rightly belong. </a:t>
            </a:r>
          </a:p>
          <a:p>
            <a:r>
              <a:rPr lang="en-US" dirty="0"/>
              <a:t>.</a:t>
            </a:r>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33986" y="152400"/>
            <a:ext cx="7886700" cy="1325563"/>
          </a:xfrm>
        </p:spPr>
        <p:txBody>
          <a:bodyPr/>
          <a:lstStyle/>
          <a:p>
            <a:r>
              <a:rPr lang="en-US" dirty="0"/>
              <a:t>Images</a:t>
            </a:r>
          </a:p>
        </p:txBody>
      </p:sp>
      <p:graphicFrame>
        <p:nvGraphicFramePr>
          <p:cNvPr id="74754" name="Object 2"/>
          <p:cNvGraphicFramePr>
            <a:graphicFrameLocks noChangeAspect="1"/>
          </p:cNvGraphicFramePr>
          <p:nvPr>
            <p:extLst>
              <p:ext uri="{D42A27DB-BD31-4B8C-83A1-F6EECF244321}">
                <p14:modId xmlns:p14="http://schemas.microsoft.com/office/powerpoint/2010/main" val="1234738303"/>
              </p:ext>
            </p:extLst>
          </p:nvPr>
        </p:nvGraphicFramePr>
        <p:xfrm>
          <a:off x="533400" y="2209800"/>
          <a:ext cx="8114021" cy="1905000"/>
        </p:xfrm>
        <a:graphic>
          <a:graphicData uri="http://schemas.openxmlformats.org/presentationml/2006/ole">
            <mc:AlternateContent xmlns:mc="http://schemas.openxmlformats.org/markup-compatibility/2006">
              <mc:Choice xmlns:v="urn:schemas-microsoft-com:vml" Requires="v">
                <p:oleObj spid="_x0000_s74838" name="Visio" r:id="rId3" imgW="7248477" imgH="1701800" progId="Visio.Drawing.11">
                  <p:embed/>
                </p:oleObj>
              </mc:Choice>
              <mc:Fallback>
                <p:oleObj name="Visio" r:id="rId3" imgW="7248477" imgH="17018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2209800"/>
                        <a:ext cx="8114021" cy="1905000"/>
                      </a:xfrm>
                      <a:prstGeom prst="rect">
                        <a:avLst/>
                      </a:prstGeom>
                      <a:noFill/>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XHTML</a:t>
            </a:r>
          </a:p>
        </p:txBody>
      </p:sp>
      <p:sp>
        <p:nvSpPr>
          <p:cNvPr id="3" name="Content Placeholder 2"/>
          <p:cNvSpPr>
            <a:spLocks noGrp="1"/>
          </p:cNvSpPr>
          <p:nvPr>
            <p:ph idx="1"/>
          </p:nvPr>
        </p:nvSpPr>
        <p:spPr>
          <a:xfrm>
            <a:off x="914400" y="1646237"/>
            <a:ext cx="7162800" cy="4525963"/>
          </a:xfrm>
        </p:spPr>
        <p:txBody>
          <a:bodyPr/>
          <a:lstStyle/>
          <a:p>
            <a:pPr algn="just"/>
            <a:r>
              <a:rPr lang="en-US" dirty="0">
                <a:latin typeface="Gill Sans MT" panose="020B0502020104020203" pitchFamily="34" charset="77"/>
              </a:rPr>
              <a:t>The XML-based syntax rules for XHTML are pretty easy to follow. </a:t>
            </a:r>
          </a:p>
          <a:p>
            <a:pPr algn="just"/>
            <a:r>
              <a:rPr lang="en-US" dirty="0">
                <a:latin typeface="Gill Sans MT" panose="020B0502020104020203" pitchFamily="34" charset="77"/>
              </a:rPr>
              <a:t>The main rules are: </a:t>
            </a:r>
          </a:p>
          <a:p>
            <a:pPr marL="231775" indent="-231775" algn="just">
              <a:buFont typeface="Arial" pitchFamily="34" charset="0"/>
              <a:buChar char="•"/>
            </a:pPr>
            <a:r>
              <a:rPr lang="en-US" dirty="0">
                <a:latin typeface="Gill Sans MT" panose="020B0502020104020203" pitchFamily="34" charset="77"/>
              </a:rPr>
              <a:t>Lowercase tag names, </a:t>
            </a:r>
          </a:p>
          <a:p>
            <a:pPr marL="231775" indent="-231775" algn="just">
              <a:buFont typeface="Arial" pitchFamily="34" charset="0"/>
              <a:buChar char="•"/>
            </a:pPr>
            <a:r>
              <a:rPr lang="en-US" dirty="0">
                <a:latin typeface="Gill Sans MT" panose="020B0502020104020203" pitchFamily="34" charset="77"/>
              </a:rPr>
              <a:t>Attributes always within quotes, </a:t>
            </a:r>
          </a:p>
          <a:p>
            <a:pPr marL="231775" indent="-231775" algn="just">
              <a:buFont typeface="Arial" pitchFamily="34" charset="0"/>
              <a:buChar char="•"/>
            </a:pPr>
            <a:r>
              <a:rPr lang="en-US" dirty="0">
                <a:latin typeface="Gill Sans MT" panose="020B0502020104020203" pitchFamily="34" charset="77"/>
              </a:rPr>
              <a:t>All elements must have a closing element (or be self-closing). </a:t>
            </a:r>
          </a:p>
        </p:txBody>
      </p:sp>
      <p:sp>
        <p:nvSpPr>
          <p:cNvPr id="4" name="Content Placeholder 3"/>
          <p:cNvSpPr>
            <a:spLocks noGrp="1"/>
          </p:cNvSpPr>
          <p:nvPr>
            <p:ph sz="quarter" idx="13"/>
          </p:nvPr>
        </p:nvSpPr>
        <p:spPr/>
        <p:txBody>
          <a:bodyPr>
            <a:normAutofit/>
          </a:bodyPr>
          <a:lstStyle/>
          <a:p>
            <a:r>
              <a:rPr lang="en-US" dirty="0"/>
              <a:t>You too can be strict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Lists</a:t>
            </a:r>
          </a:p>
        </p:txBody>
      </p:sp>
      <p:sp>
        <p:nvSpPr>
          <p:cNvPr id="3" name="Content Placeholder 2"/>
          <p:cNvSpPr>
            <a:spLocks noGrp="1"/>
          </p:cNvSpPr>
          <p:nvPr>
            <p:ph idx="1"/>
          </p:nvPr>
        </p:nvSpPr>
        <p:spPr/>
        <p:txBody>
          <a:bodyPr>
            <a:normAutofit/>
          </a:bodyPr>
          <a:lstStyle/>
          <a:p>
            <a:r>
              <a:rPr lang="en-US" sz="2600" b="1" dirty="0">
                <a:solidFill>
                  <a:schemeClr val="accent1"/>
                </a:solidFill>
              </a:rPr>
              <a:t>Unordered lists</a:t>
            </a:r>
            <a:r>
              <a:rPr lang="en-US" sz="2600" dirty="0"/>
              <a:t>. </a:t>
            </a:r>
          </a:p>
          <a:p>
            <a:endParaRPr lang="en-US" b="1" dirty="0">
              <a:solidFill>
                <a:schemeClr val="accent1"/>
              </a:solidFill>
            </a:endParaRPr>
          </a:p>
          <a:p>
            <a:endParaRPr lang="en-US" sz="2800" b="1" dirty="0">
              <a:solidFill>
                <a:schemeClr val="accent1"/>
              </a:solidFill>
            </a:endParaRPr>
          </a:p>
          <a:p>
            <a:r>
              <a:rPr lang="en-US" sz="2600" b="1" dirty="0">
                <a:solidFill>
                  <a:schemeClr val="accent1"/>
                </a:solidFill>
              </a:rPr>
              <a:t>Ordered lists</a:t>
            </a:r>
            <a:r>
              <a:rPr lang="en-US" sz="2600" dirty="0"/>
              <a:t>. </a:t>
            </a:r>
          </a:p>
          <a:p>
            <a:endParaRPr lang="en-US" b="1" dirty="0">
              <a:solidFill>
                <a:schemeClr val="accent1"/>
              </a:solidFill>
            </a:endParaRPr>
          </a:p>
          <a:p>
            <a:endParaRPr lang="en-US" sz="2800" b="1" dirty="0">
              <a:solidFill>
                <a:schemeClr val="accent1"/>
              </a:solidFill>
            </a:endParaRPr>
          </a:p>
          <a:p>
            <a:r>
              <a:rPr lang="en-US" sz="2600" b="1" dirty="0">
                <a:solidFill>
                  <a:schemeClr val="accent1"/>
                </a:solidFill>
              </a:rPr>
              <a:t>Definition lists</a:t>
            </a:r>
            <a:r>
              <a:rPr lang="en-US" sz="2600" dirty="0"/>
              <a:t>. </a:t>
            </a:r>
          </a:p>
        </p:txBody>
      </p:sp>
      <p:sp>
        <p:nvSpPr>
          <p:cNvPr id="4" name="Content Placeholder 3"/>
          <p:cNvSpPr>
            <a:spLocks noGrp="1"/>
          </p:cNvSpPr>
          <p:nvPr>
            <p:ph sz="quarter" idx="13"/>
          </p:nvPr>
        </p:nvSpPr>
        <p:spPr/>
        <p:txBody>
          <a:bodyPr>
            <a:normAutofit/>
          </a:bodyPr>
          <a:lstStyle/>
          <a:p>
            <a:r>
              <a:rPr lang="en-US" dirty="0"/>
              <a:t>HTML provides three types of lists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Lists</a:t>
            </a:r>
          </a:p>
        </p:txBody>
      </p:sp>
      <p:graphicFrame>
        <p:nvGraphicFramePr>
          <p:cNvPr id="75778" name="Object 2"/>
          <p:cNvGraphicFramePr>
            <a:graphicFrameLocks noChangeAspect="1"/>
          </p:cNvGraphicFramePr>
          <p:nvPr/>
        </p:nvGraphicFramePr>
        <p:xfrm>
          <a:off x="914400" y="990600"/>
          <a:ext cx="7124700" cy="5276850"/>
        </p:xfrm>
        <a:graphic>
          <a:graphicData uri="http://schemas.openxmlformats.org/presentationml/2006/ole">
            <mc:AlternateContent xmlns:mc="http://schemas.openxmlformats.org/markup-compatibility/2006">
              <mc:Choice xmlns:v="urn:schemas-microsoft-com:vml" Requires="v">
                <p:oleObj spid="_x0000_s75862" name="Visio" r:id="rId3" imgW="7124756" imgH="5276985" progId="Visio.Drawing.11">
                  <p:embed/>
                </p:oleObj>
              </mc:Choice>
              <mc:Fallback>
                <p:oleObj name="Visio" r:id="rId3" imgW="7124756" imgH="5276985"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990600"/>
                        <a:ext cx="712470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HTML </a:t>
            </a:r>
            <a:r>
              <a:rPr lang="en-US" dirty="0">
                <a:solidFill>
                  <a:schemeClr val="tx2"/>
                </a:solidFill>
              </a:rPr>
              <a:t>SEMANTIC ELEMENTS</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6</a:t>
            </a:r>
            <a:r>
              <a:rPr lang="en-US" dirty="0"/>
              <a:t> of </a:t>
            </a:r>
            <a:r>
              <a:rPr lang="en-US" dirty="0">
                <a:solidFill>
                  <a:schemeClr val="tx1"/>
                </a:solidFill>
              </a:rPr>
              <a:t>6</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normAutofit/>
          </a:bodyPr>
          <a:lstStyle/>
          <a:p>
            <a:r>
              <a:rPr lang="en-US" dirty="0"/>
              <a:t>HTML5 Semantic Elements</a:t>
            </a:r>
          </a:p>
        </p:txBody>
      </p:sp>
      <p:sp>
        <p:nvSpPr>
          <p:cNvPr id="4" name="Content Placeholder 3"/>
          <p:cNvSpPr>
            <a:spLocks noGrp="1"/>
          </p:cNvSpPr>
          <p:nvPr>
            <p:ph idx="1"/>
          </p:nvPr>
        </p:nvSpPr>
        <p:spPr>
          <a:xfrm>
            <a:off x="914400" y="1646237"/>
            <a:ext cx="7010400" cy="4602163"/>
          </a:xfrm>
        </p:spPr>
        <p:txBody>
          <a:bodyPr/>
          <a:lstStyle/>
          <a:p>
            <a:r>
              <a:rPr lang="en-US" dirty="0"/>
              <a:t>One substantial problem with modern, pre-HTML5 semantic markup: </a:t>
            </a:r>
          </a:p>
          <a:p>
            <a:pPr marL="287338" algn="just"/>
            <a:r>
              <a:rPr lang="en-US" dirty="0"/>
              <a:t>most complex web sites are absolutely packed solid with &lt;div&gt; elements. </a:t>
            </a:r>
          </a:p>
          <a:p>
            <a:pPr marL="342900" indent="-342900" algn="just">
              <a:buFont typeface="Arial" panose="020B0604020202020204" pitchFamily="34" charset="0"/>
              <a:buChar char="•"/>
            </a:pPr>
            <a:r>
              <a:rPr lang="en-US" dirty="0"/>
              <a:t>Unfortunately, all these &lt;div&gt; elements can make the resulting markup confusing and hard to modify. </a:t>
            </a:r>
          </a:p>
          <a:p>
            <a:pPr marL="342900" indent="-342900" algn="just">
              <a:buFont typeface="Arial" panose="020B0604020202020204" pitchFamily="34" charset="0"/>
              <a:buChar char="•"/>
            </a:pPr>
            <a:r>
              <a:rPr lang="en-US" dirty="0"/>
              <a:t>Developers typically try to bring some sense and order to the &lt;div&gt; chaos by using id or class names that provide some clue as to their meaning.</a:t>
            </a:r>
          </a:p>
        </p:txBody>
      </p:sp>
      <p:sp>
        <p:nvSpPr>
          <p:cNvPr id="5" name="Content Placeholder 4"/>
          <p:cNvSpPr>
            <a:spLocks noGrp="1"/>
          </p:cNvSpPr>
          <p:nvPr>
            <p:ph sz="quarter" idx="13"/>
          </p:nvPr>
        </p:nvSpPr>
        <p:spPr/>
        <p:txBody>
          <a:bodyPr>
            <a:normAutofit/>
          </a:bodyPr>
          <a:lstStyle/>
          <a:p>
            <a:r>
              <a:rPr lang="en-US" dirty="0"/>
              <a:t>Why are they needed?</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8786" name="Picture 2" descr="HTML5 Semantic Elements">
            <a:extLst>
              <a:ext uri="{FF2B5EF4-FFF2-40B4-BE49-F238E27FC236}">
                <a16:creationId xmlns:a16="http://schemas.microsoft.com/office/drawing/2014/main" id="{D845BDFA-1B50-DB47-A1A5-28EE717DB18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50677" y="643467"/>
            <a:ext cx="4842645"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0058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XHTML    versus    HTML5</a:t>
            </a:r>
          </a:p>
        </p:txBody>
      </p:sp>
      <p:graphicFrame>
        <p:nvGraphicFramePr>
          <p:cNvPr id="76802" name="Object 2"/>
          <p:cNvGraphicFramePr>
            <a:graphicFrameLocks noChangeAspect="1"/>
          </p:cNvGraphicFramePr>
          <p:nvPr>
            <p:extLst>
              <p:ext uri="{D42A27DB-BD31-4B8C-83A1-F6EECF244321}">
                <p14:modId xmlns:p14="http://schemas.microsoft.com/office/powerpoint/2010/main" val="503225491"/>
              </p:ext>
            </p:extLst>
          </p:nvPr>
        </p:nvGraphicFramePr>
        <p:xfrm>
          <a:off x="0" y="762000"/>
          <a:ext cx="4876800" cy="5823044"/>
        </p:xfrm>
        <a:graphic>
          <a:graphicData uri="http://schemas.openxmlformats.org/presentationml/2006/ole">
            <mc:AlternateContent xmlns:mc="http://schemas.openxmlformats.org/markup-compatibility/2006">
              <mc:Choice xmlns:v="urn:schemas-microsoft-com:vml" Requires="v">
                <p:oleObj spid="_x0000_s76970" name="Visio" r:id="rId4" imgW="6693624" imgH="7991543" progId="Visio.Drawing.11">
                  <p:embed/>
                </p:oleObj>
              </mc:Choice>
              <mc:Fallback>
                <p:oleObj name="Visio" r:id="rId4" imgW="6693624" imgH="7991543" progId="Visio.Drawing.11">
                  <p:embed/>
                  <p:pic>
                    <p:nvPicPr>
                      <p:cNvPr id="0" name="Picture 5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762000"/>
                        <a:ext cx="4876800" cy="582304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3" name="Object 3"/>
          <p:cNvGraphicFramePr>
            <a:graphicFrameLocks noChangeAspect="1"/>
          </p:cNvGraphicFramePr>
          <p:nvPr/>
        </p:nvGraphicFramePr>
        <p:xfrm>
          <a:off x="5638800" y="1143000"/>
          <a:ext cx="2762250" cy="5191125"/>
        </p:xfrm>
        <a:graphic>
          <a:graphicData uri="http://schemas.openxmlformats.org/presentationml/2006/ole">
            <mc:AlternateContent xmlns:mc="http://schemas.openxmlformats.org/markup-compatibility/2006">
              <mc:Choice xmlns:v="urn:schemas-microsoft-com:vml" Requires="v">
                <p:oleObj spid="_x0000_s76971" name="Visio" r:id="rId6" imgW="2762379" imgH="5191057" progId="Visio.Drawing.11">
                  <p:embed/>
                </p:oleObj>
              </mc:Choice>
              <mc:Fallback>
                <p:oleObj name="Visio" r:id="rId6" imgW="2762379" imgH="5191057" progId="Visio.Drawing.11">
                  <p:embed/>
                  <p:pic>
                    <p:nvPicPr>
                      <p:cNvPr id="0" name="Picture 5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38800" y="1143000"/>
                        <a:ext cx="2762250" cy="519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Right Arrow 7"/>
          <p:cNvSpPr/>
          <p:nvPr/>
        </p:nvSpPr>
        <p:spPr>
          <a:xfrm>
            <a:off x="4572000" y="2895600"/>
            <a:ext cx="7620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Most web site pages have a recognizable header and footer section. </a:t>
            </a:r>
          </a:p>
          <a:p>
            <a:r>
              <a:rPr lang="en-US" dirty="0"/>
              <a:t>Typically the </a:t>
            </a:r>
            <a:r>
              <a:rPr lang="en-US" b="1" dirty="0"/>
              <a:t>header</a:t>
            </a:r>
            <a:r>
              <a:rPr lang="en-US" dirty="0"/>
              <a:t> contains </a:t>
            </a:r>
          </a:p>
          <a:p>
            <a:pPr marL="342900" indent="-342900">
              <a:buFont typeface="Arial" panose="020B0604020202020204" pitchFamily="34" charset="0"/>
              <a:buChar char="•"/>
            </a:pPr>
            <a:r>
              <a:rPr lang="en-US" dirty="0"/>
              <a:t>the site logo </a:t>
            </a:r>
          </a:p>
          <a:p>
            <a:pPr marL="342900" indent="-342900">
              <a:buFont typeface="Arial" panose="020B0604020202020204" pitchFamily="34" charset="0"/>
              <a:buChar char="•"/>
            </a:pPr>
            <a:r>
              <a:rPr lang="en-US" dirty="0"/>
              <a:t>title (and perhaps additional subtitles or taglines)</a:t>
            </a:r>
          </a:p>
          <a:p>
            <a:pPr marL="342900" indent="-342900">
              <a:buFont typeface="Arial" panose="020B0604020202020204" pitchFamily="34" charset="0"/>
              <a:buChar char="•"/>
            </a:pPr>
            <a:r>
              <a:rPr lang="en-US" dirty="0"/>
              <a:t>horizontal navigation links, and </a:t>
            </a:r>
          </a:p>
          <a:p>
            <a:pPr marL="342900" indent="-342900">
              <a:buFont typeface="Arial" panose="020B0604020202020204" pitchFamily="34" charset="0"/>
              <a:buChar char="•"/>
            </a:pPr>
            <a:r>
              <a:rPr lang="en-US" dirty="0"/>
              <a:t>perhaps one or two horizontal banners. </a:t>
            </a:r>
          </a:p>
        </p:txBody>
      </p:sp>
      <p:sp>
        <p:nvSpPr>
          <p:cNvPr id="5" name="Content Placeholder 4"/>
          <p:cNvSpPr>
            <a:spLocks noGrp="1"/>
          </p:cNvSpPr>
          <p:nvPr>
            <p:ph sz="quarter" idx="13"/>
          </p:nvPr>
        </p:nvSpPr>
        <p:spPr/>
        <p:txBody>
          <a:bodyPr>
            <a:normAutofit/>
          </a:bodyPr>
          <a:lstStyle/>
          <a:p>
            <a:r>
              <a:rPr lang="en-US" dirty="0"/>
              <a:t>&lt;header&gt; &lt;footer&gt;</a:t>
            </a:r>
          </a:p>
          <a:p>
            <a:endParaRPr lang="en-US" dirty="0"/>
          </a:p>
        </p:txBody>
      </p:sp>
      <p:pic>
        <p:nvPicPr>
          <p:cNvPr id="8" name="Picture 55"/>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7" name="Picture 56"/>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The typical footer contains less important material, such as </a:t>
            </a:r>
          </a:p>
          <a:p>
            <a:pPr marL="342900" indent="-342900">
              <a:buFont typeface="Arial" panose="020B0604020202020204" pitchFamily="34" charset="0"/>
              <a:buChar char="•"/>
            </a:pPr>
            <a:r>
              <a:rPr lang="en-US" dirty="0"/>
              <a:t>smaller text versions of the navigation, </a:t>
            </a:r>
          </a:p>
          <a:p>
            <a:pPr marL="342900" indent="-342900">
              <a:buFont typeface="Arial" panose="020B0604020202020204" pitchFamily="34" charset="0"/>
              <a:buChar char="•"/>
            </a:pPr>
            <a:r>
              <a:rPr lang="en-US" dirty="0"/>
              <a:t>copyright notices, </a:t>
            </a:r>
          </a:p>
          <a:p>
            <a:pPr marL="342900" indent="-342900">
              <a:buFont typeface="Arial" panose="020B0604020202020204" pitchFamily="34" charset="0"/>
              <a:buChar char="•"/>
            </a:pPr>
            <a:r>
              <a:rPr lang="en-US" dirty="0"/>
              <a:t>information about the site’s privacy policy, and </a:t>
            </a:r>
          </a:p>
          <a:p>
            <a:pPr marL="342900" indent="-342900">
              <a:buFont typeface="Arial" panose="020B0604020202020204" pitchFamily="34" charset="0"/>
              <a:buChar char="•"/>
            </a:pPr>
            <a:r>
              <a:rPr lang="en-US" dirty="0"/>
              <a:t>perhaps twitter feeds or links to other social sites.</a:t>
            </a:r>
          </a:p>
        </p:txBody>
      </p:sp>
      <p:sp>
        <p:nvSpPr>
          <p:cNvPr id="5" name="Content Placeholder 4"/>
          <p:cNvSpPr>
            <a:spLocks noGrp="1"/>
          </p:cNvSpPr>
          <p:nvPr>
            <p:ph sz="quarter" idx="13"/>
          </p:nvPr>
        </p:nvSpPr>
        <p:spPr/>
        <p:txBody>
          <a:bodyPr>
            <a:normAutofit/>
          </a:bodyPr>
          <a:lstStyle/>
          <a:p>
            <a:r>
              <a:rPr lang="en-US" dirty="0"/>
              <a:t>&lt;header&gt; &lt;footer&gt;</a:t>
            </a:r>
          </a:p>
          <a:p>
            <a:endParaRPr lang="en-US" dirty="0"/>
          </a:p>
        </p:txBody>
      </p:sp>
      <p:pic>
        <p:nvPicPr>
          <p:cNvPr id="7" name="Picture 14"/>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8" name="Picture 15"/>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extLst>
      <p:ext uri="{BB962C8B-B14F-4D97-AF65-F5344CB8AC3E}">
        <p14:creationId xmlns:p14="http://schemas.microsoft.com/office/powerpoint/2010/main" val="28068032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Header and Footer</a:t>
            </a:r>
          </a:p>
        </p:txBody>
      </p:sp>
      <p:sp>
        <p:nvSpPr>
          <p:cNvPr id="3" name="Content Placeholder 2"/>
          <p:cNvSpPr>
            <a:spLocks noGrp="1"/>
          </p:cNvSpPr>
          <p:nvPr>
            <p:ph idx="1"/>
          </p:nvPr>
        </p:nvSpPr>
        <p:spPr/>
        <p:txBody>
          <a:bodyPr/>
          <a:lstStyle/>
          <a:p>
            <a:r>
              <a:rPr lang="en-US" dirty="0"/>
              <a:t>Both the HTML5 &lt;header&gt; and &lt;footer&gt; element can be used not only for </a:t>
            </a:r>
            <a:r>
              <a:rPr lang="en-US" i="1" dirty="0"/>
              <a:t>page</a:t>
            </a:r>
            <a:r>
              <a:rPr lang="en-US" dirty="0"/>
              <a:t> headers and footers, they can also be used for header and footer elements within other HTML5 containers, such as &lt;article&gt; or &lt;section&gt;. </a:t>
            </a:r>
          </a:p>
        </p:txBody>
      </p:sp>
      <p:sp>
        <p:nvSpPr>
          <p:cNvPr id="4" name="Content Placeholder 3"/>
          <p:cNvSpPr>
            <a:spLocks noGrp="1"/>
          </p:cNvSpPr>
          <p:nvPr>
            <p:ph sz="quarter" idx="13"/>
          </p:nvPr>
        </p:nvSpPr>
        <p:spPr/>
        <p:txBody>
          <a:bodyPr>
            <a:normAutofit/>
          </a:bodyPr>
          <a:lstStyle/>
          <a:p>
            <a:endParaRPr lang="en-US" dirty="0"/>
          </a:p>
        </p:txBody>
      </p:sp>
      <p:sp>
        <p:nvSpPr>
          <p:cNvPr id="77825" name="Rectangle 1"/>
          <p:cNvSpPr>
            <a:spLocks noChangeArrowheads="1"/>
          </p:cNvSpPr>
          <p:nvPr/>
        </p:nvSpPr>
        <p:spPr bwMode="auto">
          <a:xfrm>
            <a:off x="990600" y="3886200"/>
            <a:ext cx="5486400" cy="2092881"/>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&lt;p&gt;By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&gt;Randy Connolly&lt;/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&lt;p&gt;&lt;time&gt;September 30, 2012&lt;/time&gt;&lt;/p&gt;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Heading Groups</a:t>
            </a:r>
          </a:p>
        </p:txBody>
      </p:sp>
      <p:sp>
        <p:nvSpPr>
          <p:cNvPr id="3" name="Content Placeholder 2"/>
          <p:cNvSpPr>
            <a:spLocks noGrp="1"/>
          </p:cNvSpPr>
          <p:nvPr>
            <p:ph idx="1"/>
          </p:nvPr>
        </p:nvSpPr>
        <p:spPr/>
        <p:txBody>
          <a:bodyPr/>
          <a:lstStyle/>
          <a:p>
            <a:r>
              <a:rPr lang="en-US" dirty="0"/>
              <a:t>The &lt;</a:t>
            </a:r>
            <a:r>
              <a:rPr lang="en-US" dirty="0" err="1"/>
              <a:t>hgroup</a:t>
            </a:r>
            <a:r>
              <a:rPr lang="en-US" dirty="0"/>
              <a:t>&gt; element can be used to group related headings together within one container.</a:t>
            </a:r>
          </a:p>
        </p:txBody>
      </p:sp>
      <p:sp>
        <p:nvSpPr>
          <p:cNvPr id="4" name="Content Placeholder 3"/>
          <p:cNvSpPr>
            <a:spLocks noGrp="1"/>
          </p:cNvSpPr>
          <p:nvPr>
            <p:ph sz="quarter" idx="13"/>
          </p:nvPr>
        </p:nvSpPr>
        <p:spPr/>
        <p:txBody>
          <a:bodyPr>
            <a:normAutofit/>
          </a:bodyPr>
          <a:lstStyle/>
          <a:p>
            <a:r>
              <a:rPr lang="en-US" dirty="0"/>
              <a:t>&lt;</a:t>
            </a:r>
            <a:r>
              <a:rPr lang="en-US" dirty="0" err="1"/>
              <a:t>hgroup</a:t>
            </a:r>
            <a:r>
              <a:rPr lang="en-US" dirty="0"/>
              <a:t>&gt;</a:t>
            </a:r>
          </a:p>
        </p:txBody>
      </p:sp>
      <p:sp>
        <p:nvSpPr>
          <p:cNvPr id="87041" name="Rectangle 1"/>
          <p:cNvSpPr>
            <a:spLocks noChangeArrowheads="1"/>
          </p:cNvSpPr>
          <p:nvPr/>
        </p:nvSpPr>
        <p:spPr bwMode="auto">
          <a:xfrm>
            <a:off x="914400" y="3373904"/>
            <a:ext cx="7543800" cy="1938992"/>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&lt;h1&gt;Chapter Two: HTML 1&lt;/h1&gt;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&lt;h2&gt;An Introduction&lt;/h2&gt;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&lt;h3&gt;Overview&lt;/h3&gt;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7" name="Picture 29"/>
          <p:cNvPicPr>
            <a:picLocks noChangeAspect="1" noChangeArrowheads="1"/>
          </p:cNvPicPr>
          <p:nvPr/>
        </p:nvPicPr>
        <p:blipFill>
          <a:blip r:embed="rId2" cstate="print"/>
          <a:srcRect/>
          <a:stretch>
            <a:fillRect/>
          </a:stretch>
        </p:blipFill>
        <p:spPr bwMode="auto">
          <a:xfrm>
            <a:off x="609600" y="304800"/>
            <a:ext cx="254000" cy="304800"/>
          </a:xfrm>
          <a:prstGeom prst="rect">
            <a:avLst/>
          </a:prstGeom>
          <a:noFill/>
          <a:ln w="9525">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XHTML</a:t>
            </a:r>
          </a:p>
        </p:txBody>
      </p:sp>
      <p:sp>
        <p:nvSpPr>
          <p:cNvPr id="3" name="Content Placeholder 2"/>
          <p:cNvSpPr>
            <a:spLocks noGrp="1"/>
          </p:cNvSpPr>
          <p:nvPr>
            <p:ph idx="1"/>
          </p:nvPr>
        </p:nvSpPr>
        <p:spPr/>
        <p:txBody>
          <a:bodyPr/>
          <a:lstStyle/>
          <a:p>
            <a:pPr algn="just"/>
            <a:r>
              <a:rPr lang="en-US" dirty="0">
                <a:latin typeface="Gill Sans MT" panose="020B0502020104020203" pitchFamily="34" charset="77"/>
              </a:rPr>
              <a:t>To help web authors, two versions of XHTML were created: </a:t>
            </a:r>
          </a:p>
          <a:p>
            <a:pPr algn="just"/>
            <a:r>
              <a:rPr lang="en-US" b="1" dirty="0">
                <a:solidFill>
                  <a:schemeClr val="accent1"/>
                </a:solidFill>
                <a:latin typeface="Gill Sans MT" panose="020B0502020104020203" pitchFamily="34" charset="77"/>
              </a:rPr>
              <a:t>XHTML 1.0 Strict</a:t>
            </a:r>
            <a:r>
              <a:rPr lang="en-US" dirty="0">
                <a:solidFill>
                  <a:schemeClr val="accent1"/>
                </a:solidFill>
                <a:latin typeface="Gill Sans MT" panose="020B0502020104020203" pitchFamily="34" charset="77"/>
              </a:rPr>
              <a:t> </a:t>
            </a:r>
            <a:r>
              <a:rPr lang="en-US" dirty="0">
                <a:latin typeface="Gill Sans MT" panose="020B0502020104020203" pitchFamily="34" charset="77"/>
              </a:rPr>
              <a:t>and </a:t>
            </a:r>
            <a:r>
              <a:rPr lang="en-US" b="1" dirty="0">
                <a:solidFill>
                  <a:schemeClr val="accent1"/>
                </a:solidFill>
                <a:latin typeface="Gill Sans MT" panose="020B0502020104020203" pitchFamily="34" charset="77"/>
              </a:rPr>
              <a:t>XHTML 1.0 Transitional</a:t>
            </a:r>
            <a:r>
              <a:rPr lang="en-US" dirty="0">
                <a:latin typeface="Gill Sans MT" panose="020B0502020104020203" pitchFamily="34" charset="77"/>
              </a:rPr>
              <a:t>. </a:t>
            </a:r>
          </a:p>
          <a:p>
            <a:pPr marL="342900" indent="-342900" algn="just">
              <a:buFont typeface="Arial" panose="020B0604020202020204" pitchFamily="34" charset="0"/>
              <a:buChar char="•"/>
            </a:pPr>
            <a:r>
              <a:rPr lang="en-US" dirty="0">
                <a:latin typeface="Gill Sans MT" panose="020B0502020104020203" pitchFamily="34" charset="77"/>
              </a:rPr>
              <a:t>The </a:t>
            </a:r>
            <a:r>
              <a:rPr lang="en-US" b="1" dirty="0">
                <a:latin typeface="Gill Sans MT" panose="020B0502020104020203" pitchFamily="34" charset="77"/>
              </a:rPr>
              <a:t>strict</a:t>
            </a:r>
            <a:r>
              <a:rPr lang="en-US" dirty="0">
                <a:latin typeface="Gill Sans MT" panose="020B0502020104020203" pitchFamily="34" charset="77"/>
              </a:rPr>
              <a:t> version was meant to be rendered by a browser using the strict syntax rules and tag support described by the W3C XHTML 1.0 Strict specification.</a:t>
            </a:r>
          </a:p>
          <a:p>
            <a:pPr marL="342900" indent="-342900" algn="just">
              <a:buFont typeface="Arial" panose="020B0604020202020204" pitchFamily="34" charset="0"/>
              <a:buChar char="•"/>
            </a:pPr>
            <a:r>
              <a:rPr lang="en-US" dirty="0">
                <a:latin typeface="Gill Sans MT" panose="020B0502020104020203" pitchFamily="34" charset="77"/>
              </a:rPr>
              <a:t>The </a:t>
            </a:r>
            <a:r>
              <a:rPr lang="en-US" b="1" dirty="0">
                <a:latin typeface="Gill Sans MT" panose="020B0502020104020203" pitchFamily="34" charset="77"/>
              </a:rPr>
              <a:t>transitional</a:t>
            </a:r>
            <a:r>
              <a:rPr lang="en-US" dirty="0">
                <a:latin typeface="Gill Sans MT" panose="020B0502020104020203" pitchFamily="34" charset="77"/>
              </a:rPr>
              <a:t> recommendation is a more forgiving flavor of XHTML, and was meant to act as a temporary transition to the eventual global adoption of XHTML Strict.</a:t>
            </a:r>
          </a:p>
        </p:txBody>
      </p:sp>
      <p:sp>
        <p:nvSpPr>
          <p:cNvPr id="4" name="Content Placeholder 3"/>
          <p:cNvSpPr>
            <a:spLocks noGrp="1"/>
          </p:cNvSpPr>
          <p:nvPr>
            <p:ph sz="quarter" idx="13"/>
          </p:nvPr>
        </p:nvSpPr>
        <p:spPr/>
        <p:txBody>
          <a:bodyPr>
            <a:normAutofit/>
          </a:bodyPr>
          <a:lstStyle/>
          <a:p>
            <a:r>
              <a:rPr lang="en-US" dirty="0"/>
              <a:t>Two versions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Navigation</a:t>
            </a:r>
          </a:p>
        </p:txBody>
      </p:sp>
      <p:sp>
        <p:nvSpPr>
          <p:cNvPr id="3" name="Content Placeholder 2"/>
          <p:cNvSpPr>
            <a:spLocks noGrp="1"/>
          </p:cNvSpPr>
          <p:nvPr>
            <p:ph idx="1"/>
          </p:nvPr>
        </p:nvSpPr>
        <p:spPr>
          <a:xfrm>
            <a:off x="914400" y="1646237"/>
            <a:ext cx="7315200" cy="4602163"/>
          </a:xfrm>
        </p:spPr>
        <p:txBody>
          <a:bodyPr/>
          <a:lstStyle/>
          <a:p>
            <a:pPr algn="just"/>
            <a:r>
              <a:rPr lang="en-US" dirty="0"/>
              <a:t>The </a:t>
            </a:r>
            <a:r>
              <a:rPr lang="en-US" b="1" dirty="0"/>
              <a:t>&lt;nav&gt; </a:t>
            </a:r>
            <a:r>
              <a:rPr lang="en-US" dirty="0"/>
              <a:t>element represents a section of a page that contains links to other pages or to other parts within the same page. </a:t>
            </a:r>
          </a:p>
          <a:p>
            <a:pPr algn="just"/>
            <a:endParaRPr lang="en-US" dirty="0"/>
          </a:p>
          <a:p>
            <a:pPr marL="342900" indent="-342900" algn="just">
              <a:buFont typeface="Arial" panose="020B0604020202020204" pitchFamily="34" charset="0"/>
              <a:buChar char="•"/>
            </a:pPr>
            <a:r>
              <a:rPr lang="en-US" dirty="0"/>
              <a:t>Like the other new HTML5 semantic elements, the browser does not apply any special presentation to the &lt;nav&gt; element.</a:t>
            </a:r>
          </a:p>
        </p:txBody>
      </p:sp>
      <p:sp>
        <p:nvSpPr>
          <p:cNvPr id="4" name="Content Placeholder 3"/>
          <p:cNvSpPr>
            <a:spLocks noGrp="1"/>
          </p:cNvSpPr>
          <p:nvPr>
            <p:ph sz="quarter" idx="13"/>
          </p:nvPr>
        </p:nvSpPr>
        <p:spPr/>
        <p:txBody>
          <a:bodyPr>
            <a:normAutofit/>
          </a:bodyPr>
          <a:lstStyle/>
          <a:p>
            <a:r>
              <a:rPr lang="en-US" dirty="0"/>
              <a:t>&lt;</a:t>
            </a:r>
            <a:r>
              <a:rPr lang="en-US" dirty="0" err="1"/>
              <a:t>nav</a:t>
            </a:r>
            <a:r>
              <a:rPr lang="en-US" dirty="0"/>
              <a:t>&gt;</a:t>
            </a:r>
          </a:p>
        </p:txBody>
      </p:sp>
      <p:pic>
        <p:nvPicPr>
          <p:cNvPr id="6" name="Picture 29"/>
          <p:cNvPicPr>
            <a:picLocks noChangeAspect="1" noChangeArrowheads="1"/>
          </p:cNvPicPr>
          <p:nvPr/>
        </p:nvPicPr>
        <p:blipFill>
          <a:blip r:embed="rId2" cstate="print"/>
          <a:srcRect/>
          <a:stretch>
            <a:fillRect/>
          </a:stretch>
        </p:blipFill>
        <p:spPr bwMode="auto">
          <a:xfrm>
            <a:off x="533400" y="457200"/>
            <a:ext cx="254000" cy="304800"/>
          </a:xfrm>
          <a:prstGeom prst="rect">
            <a:avLst/>
          </a:prstGeom>
          <a:noFill/>
          <a:ln w="9525">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a:t>
            </a:r>
          </a:p>
        </p:txBody>
      </p:sp>
      <p:sp>
        <p:nvSpPr>
          <p:cNvPr id="89089" name="Rectangle 1"/>
          <p:cNvSpPr>
            <a:spLocks noChangeArrowheads="1"/>
          </p:cNvSpPr>
          <p:nvPr/>
        </p:nvSpPr>
        <p:spPr bwMode="auto">
          <a:xfrm>
            <a:off x="762000" y="2054736"/>
            <a:ext cx="70104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 role="navigation"&gt;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="index.html"&gt;Home&lt;/a&gt;&lt;/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="about.html"&gt;About Us&lt;/a&gt;&lt;/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&lt;li&gt;&lt;a href="browse.html"&gt;Browse&lt;/a&gt;&lt;/li&gt;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Articles and Sections</a:t>
            </a:r>
          </a:p>
        </p:txBody>
      </p:sp>
      <p:sp>
        <p:nvSpPr>
          <p:cNvPr id="3" name="Content Placeholder 2"/>
          <p:cNvSpPr>
            <a:spLocks noGrp="1"/>
          </p:cNvSpPr>
          <p:nvPr>
            <p:ph idx="1"/>
          </p:nvPr>
        </p:nvSpPr>
        <p:spPr>
          <a:xfrm>
            <a:off x="914400" y="1646237"/>
            <a:ext cx="7086600" cy="4602163"/>
          </a:xfrm>
        </p:spPr>
        <p:txBody>
          <a:bodyPr/>
          <a:lstStyle/>
          <a:p>
            <a:pPr algn="just"/>
            <a:r>
              <a:rPr lang="en-US" dirty="0"/>
              <a:t>The </a:t>
            </a:r>
            <a:r>
              <a:rPr lang="en-US" b="1" dirty="0"/>
              <a:t>&lt;article&gt; </a:t>
            </a:r>
            <a:r>
              <a:rPr lang="en-US" dirty="0"/>
              <a:t>element represents a section of content that forms an independent part of a document or site; for example, a magazine or newspaper article, or a blog entry.</a:t>
            </a:r>
          </a:p>
          <a:p>
            <a:pPr algn="just"/>
            <a:endParaRPr lang="en-US" dirty="0"/>
          </a:p>
          <a:p>
            <a:pPr algn="just"/>
            <a:r>
              <a:rPr lang="en-US" dirty="0"/>
              <a:t>The </a:t>
            </a:r>
            <a:r>
              <a:rPr lang="en-US" b="1" dirty="0"/>
              <a:t>&lt;section&gt; </a:t>
            </a:r>
            <a:r>
              <a:rPr lang="en-US" dirty="0"/>
              <a:t>element represents a section of a document, typically with a title or heading.</a:t>
            </a:r>
          </a:p>
        </p:txBody>
      </p:sp>
      <p:sp>
        <p:nvSpPr>
          <p:cNvPr id="4" name="Content Placeholder 3"/>
          <p:cNvSpPr>
            <a:spLocks noGrp="1"/>
          </p:cNvSpPr>
          <p:nvPr>
            <p:ph sz="quarter" idx="13"/>
          </p:nvPr>
        </p:nvSpPr>
        <p:spPr/>
        <p:txBody>
          <a:bodyPr>
            <a:normAutofit/>
          </a:bodyPr>
          <a:lstStyle/>
          <a:p>
            <a:r>
              <a:rPr lang="en-US" dirty="0"/>
              <a:t>&lt;article&gt; &lt;section&gt;</a:t>
            </a:r>
          </a:p>
        </p:txBody>
      </p:sp>
      <p:pic>
        <p:nvPicPr>
          <p:cNvPr id="7" name="Picture 56"/>
          <p:cNvPicPr>
            <a:picLocks noChangeAspect="1" noChangeArrowheads="1"/>
          </p:cNvPicPr>
          <p:nvPr/>
        </p:nvPicPr>
        <p:blipFill>
          <a:blip r:embed="rId2" cstate="print"/>
          <a:srcRect/>
          <a:stretch>
            <a:fillRect/>
          </a:stretch>
        </p:blipFill>
        <p:spPr bwMode="auto">
          <a:xfrm>
            <a:off x="6858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304800" y="381000"/>
            <a:ext cx="228600" cy="266700"/>
          </a:xfrm>
          <a:prstGeom prst="rect">
            <a:avLst/>
          </a:prstGeom>
          <a:noFill/>
          <a:ln w="9525">
            <a:miter lim="800000"/>
            <a:headEnd/>
            <a:tailEnd/>
          </a:ln>
          <a:effec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Articles and Sections</a:t>
            </a:r>
          </a:p>
        </p:txBody>
      </p:sp>
      <p:sp>
        <p:nvSpPr>
          <p:cNvPr id="3" name="Content Placeholder 2"/>
          <p:cNvSpPr>
            <a:spLocks noGrp="1"/>
          </p:cNvSpPr>
          <p:nvPr>
            <p:ph idx="1"/>
          </p:nvPr>
        </p:nvSpPr>
        <p:spPr/>
        <p:txBody>
          <a:bodyPr/>
          <a:lstStyle/>
          <a:p>
            <a:pPr algn="just">
              <a:lnSpc>
                <a:spcPct val="150000"/>
              </a:lnSpc>
            </a:pPr>
            <a:r>
              <a:rPr lang="en-US" dirty="0"/>
              <a:t>According to the W3C, </a:t>
            </a:r>
            <a:r>
              <a:rPr lang="en-US" b="1" dirty="0"/>
              <a:t>&lt;section&gt; </a:t>
            </a:r>
            <a:r>
              <a:rPr lang="en-US" dirty="0"/>
              <a:t>is a much broader element, while the </a:t>
            </a:r>
            <a:r>
              <a:rPr lang="en-US" b="1" dirty="0"/>
              <a:t>&lt;article&gt; </a:t>
            </a:r>
            <a:r>
              <a:rPr lang="en-US" dirty="0"/>
              <a:t>element is to be used for blocks of content that could potentially be read or consumed independently of the other content on the page. </a:t>
            </a:r>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Sections versus </a:t>
            </a:r>
            <a:r>
              <a:rPr lang="en-US" dirty="0" err="1"/>
              <a:t>Divs</a:t>
            </a:r>
            <a:endParaRPr lang="en-US" dirty="0"/>
          </a:p>
        </p:txBody>
      </p:sp>
      <p:sp>
        <p:nvSpPr>
          <p:cNvPr id="3" name="Content Placeholder 2"/>
          <p:cNvSpPr>
            <a:spLocks noGrp="1"/>
          </p:cNvSpPr>
          <p:nvPr>
            <p:ph idx="1"/>
          </p:nvPr>
        </p:nvSpPr>
        <p:spPr/>
        <p:txBody>
          <a:bodyPr/>
          <a:lstStyle/>
          <a:p>
            <a:pPr algn="just"/>
            <a:r>
              <a:rPr lang="en-US" dirty="0"/>
              <a:t>The WHATWG specification warns readers that the &lt;section&gt; element is </a:t>
            </a:r>
            <a:r>
              <a:rPr lang="en-US" b="1" dirty="0"/>
              <a:t>not</a:t>
            </a:r>
            <a:r>
              <a:rPr lang="en-US" dirty="0"/>
              <a:t> a generic container element. HTML already has the &lt;div&gt; element for such uses. </a:t>
            </a:r>
          </a:p>
          <a:p>
            <a:pPr algn="just"/>
            <a:r>
              <a:rPr lang="en-US" dirty="0"/>
              <a:t>When an element is needed only for styling purposes or as a convenience for scripting, it makes sense to use the &lt;div&gt; element instead. </a:t>
            </a:r>
          </a:p>
          <a:p>
            <a:pPr algn="just"/>
            <a:r>
              <a:rPr lang="en-US" dirty="0"/>
              <a:t>Another way to help you decide whether or not to use the &lt;section&gt; element is to ask yourself if it is appropriate for the element's contents to be listed explicitly in the document's outline. </a:t>
            </a:r>
          </a:p>
        </p:txBody>
      </p:sp>
      <p:sp>
        <p:nvSpPr>
          <p:cNvPr id="4" name="Content Placeholder 3"/>
          <p:cNvSpPr>
            <a:spLocks noGrp="1"/>
          </p:cNvSpPr>
          <p:nvPr>
            <p:ph sz="quarter" idx="13"/>
          </p:nvPr>
        </p:nvSpPr>
        <p:spPr/>
        <p:txBody>
          <a:bodyPr>
            <a:normAutofit/>
          </a:bodyPr>
          <a:lstStyle/>
          <a:p>
            <a:r>
              <a:rPr lang="en-US" dirty="0"/>
              <a:t>How to decide which to use</a:t>
            </a:r>
          </a:p>
          <a:p>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Figure and Figure Captions</a:t>
            </a:r>
          </a:p>
        </p:txBody>
      </p:sp>
      <p:sp>
        <p:nvSpPr>
          <p:cNvPr id="3" name="Content Placeholder 2"/>
          <p:cNvSpPr>
            <a:spLocks noGrp="1"/>
          </p:cNvSpPr>
          <p:nvPr>
            <p:ph idx="1"/>
          </p:nvPr>
        </p:nvSpPr>
        <p:spPr>
          <a:xfrm>
            <a:off x="914400" y="1646237"/>
            <a:ext cx="7239000" cy="4525963"/>
          </a:xfrm>
        </p:spPr>
        <p:txBody>
          <a:bodyPr/>
          <a:lstStyle/>
          <a:p>
            <a:pPr algn="just">
              <a:lnSpc>
                <a:spcPct val="150000"/>
              </a:lnSpc>
            </a:pPr>
            <a:r>
              <a:rPr lang="en-US" dirty="0"/>
              <a:t>The W3C Recommendation indicates that the &lt;figure&gt; element can be used not just for images but for any type of </a:t>
            </a:r>
            <a:r>
              <a:rPr lang="en-US" i="1" dirty="0"/>
              <a:t>essential</a:t>
            </a:r>
            <a:r>
              <a:rPr lang="en-US" dirty="0"/>
              <a:t> content that could be moved to a different location in the page or document and the rest of the document would still make sense.</a:t>
            </a:r>
          </a:p>
        </p:txBody>
      </p:sp>
      <p:sp>
        <p:nvSpPr>
          <p:cNvPr id="4" name="Content Placeholder 3"/>
          <p:cNvSpPr>
            <a:spLocks noGrp="1"/>
          </p:cNvSpPr>
          <p:nvPr>
            <p:ph sz="quarter" idx="13"/>
          </p:nvPr>
        </p:nvSpPr>
        <p:spPr/>
        <p:txBody>
          <a:bodyPr>
            <a:normAutofit/>
          </a:bodyPr>
          <a:lstStyle/>
          <a:p>
            <a:r>
              <a:rPr lang="en-US" dirty="0"/>
              <a:t>&lt;figure&gt; &lt;</a:t>
            </a:r>
            <a:r>
              <a:rPr lang="en-US" dirty="0" err="1"/>
              <a:t>figcaption</a:t>
            </a:r>
            <a:r>
              <a:rPr lang="en-US" dirty="0"/>
              <a:t>&gt;</a:t>
            </a:r>
          </a:p>
        </p:txBody>
      </p:sp>
      <p:pic>
        <p:nvPicPr>
          <p:cNvPr id="7" name="Picture 56"/>
          <p:cNvPicPr>
            <a:picLocks noChangeAspect="1" noChangeArrowheads="1"/>
          </p:cNvPicPr>
          <p:nvPr/>
        </p:nvPicPr>
        <p:blipFill>
          <a:blip r:embed="rId2" cstate="print"/>
          <a:srcRect/>
          <a:stretch>
            <a:fillRect/>
          </a:stretch>
        </p:blipFill>
        <p:spPr bwMode="auto">
          <a:xfrm>
            <a:off x="1524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533400" y="381000"/>
            <a:ext cx="228600" cy="266700"/>
          </a:xfrm>
          <a:prstGeom prst="rect">
            <a:avLst/>
          </a:prstGeom>
          <a:noFill/>
          <a:ln w="9525">
            <a:miter lim="800000"/>
            <a:headEnd/>
            <a:tailEnd/>
          </a:ln>
          <a:effec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t>Figure and Figure Captions</a:t>
            </a:r>
          </a:p>
        </p:txBody>
      </p:sp>
      <p:sp>
        <p:nvSpPr>
          <p:cNvPr id="3" name="Content Placeholder 2"/>
          <p:cNvSpPr>
            <a:spLocks noGrp="1"/>
          </p:cNvSpPr>
          <p:nvPr>
            <p:ph idx="1"/>
          </p:nvPr>
        </p:nvSpPr>
        <p:spPr/>
        <p:txBody>
          <a:bodyPr/>
          <a:lstStyle/>
          <a:p>
            <a:pPr algn="just"/>
            <a:r>
              <a:rPr lang="en-US" dirty="0"/>
              <a:t>The </a:t>
            </a:r>
            <a:r>
              <a:rPr lang="en-US" b="1" dirty="0"/>
              <a:t>&lt;figure&gt; </a:t>
            </a:r>
            <a:r>
              <a:rPr lang="en-US" dirty="0"/>
              <a:t>element should </a:t>
            </a:r>
            <a:r>
              <a:rPr lang="en-US" b="1" dirty="0"/>
              <a:t>not</a:t>
            </a:r>
            <a:r>
              <a:rPr lang="en-US" dirty="0"/>
              <a:t> be used to wrap every image. </a:t>
            </a:r>
          </a:p>
          <a:p>
            <a:pPr marL="342900" indent="-342900" algn="just">
              <a:buFont typeface="Arial" panose="020B0604020202020204" pitchFamily="34" charset="0"/>
              <a:buChar char="•"/>
            </a:pPr>
            <a:r>
              <a:rPr lang="en-US" dirty="0"/>
              <a:t>For instance, it makes no sense to wrap the site logo or non-essential images such as banner ads and graphical embellishments within &lt;figure&gt; elements. </a:t>
            </a:r>
          </a:p>
          <a:p>
            <a:pPr marL="342900" indent="-342900" algn="just">
              <a:buFont typeface="Arial" panose="020B0604020202020204" pitchFamily="34" charset="0"/>
              <a:buChar char="•"/>
            </a:pPr>
            <a:r>
              <a:rPr lang="en-US" dirty="0"/>
              <a:t>Instead, only use the &lt;figure&gt; element for circumstances where the image (or other content) has a caption and where the figure is essential to the content but its position on the page is relatively unimportant.</a:t>
            </a:r>
          </a:p>
        </p:txBody>
      </p:sp>
      <p:sp>
        <p:nvSpPr>
          <p:cNvPr id="4" name="Content Placeholder 3"/>
          <p:cNvSpPr>
            <a:spLocks noGrp="1"/>
          </p:cNvSpPr>
          <p:nvPr>
            <p:ph sz="quarter" idx="13"/>
          </p:nvPr>
        </p:nvSpPr>
        <p:spPr/>
        <p:txBody>
          <a:bodyPr>
            <a:normAutofit/>
          </a:bodyPr>
          <a:lstStyle/>
          <a:p>
            <a:r>
              <a:rPr lang="en-US" dirty="0"/>
              <a:t>Note however …</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graphicFrame>
        <p:nvGraphicFramePr>
          <p:cNvPr id="92162" name="Object 2"/>
          <p:cNvGraphicFramePr>
            <a:graphicFrameLocks noChangeAspect="1"/>
          </p:cNvGraphicFramePr>
          <p:nvPr/>
        </p:nvGraphicFramePr>
        <p:xfrm>
          <a:off x="762000" y="1219200"/>
          <a:ext cx="6904038" cy="4824412"/>
        </p:xfrm>
        <a:graphic>
          <a:graphicData uri="http://schemas.openxmlformats.org/presentationml/2006/ole">
            <mc:AlternateContent xmlns:mc="http://schemas.openxmlformats.org/markup-compatibility/2006">
              <mc:Choice xmlns:v="urn:schemas-microsoft-com:vml" Requires="v">
                <p:oleObj spid="_x0000_s92246" name="Visio" r:id="rId3" imgW="6904328" imgH="4824649" progId="Visio.Drawing.11">
                  <p:embed/>
                </p:oleObj>
              </mc:Choice>
              <mc:Fallback>
                <p:oleObj name="Visio" r:id="rId3" imgW="6904328" imgH="4824649"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219200"/>
                        <a:ext cx="6904038" cy="482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22238"/>
            <a:ext cx="7772400" cy="1020762"/>
          </a:xfrm>
        </p:spPr>
        <p:txBody>
          <a:bodyPr/>
          <a:lstStyle/>
          <a:p>
            <a:r>
              <a:rPr lang="en-US" dirty="0"/>
              <a:t>Aside</a:t>
            </a:r>
          </a:p>
        </p:txBody>
      </p:sp>
      <p:sp>
        <p:nvSpPr>
          <p:cNvPr id="4" name="Content Placeholder 3"/>
          <p:cNvSpPr>
            <a:spLocks noGrp="1"/>
          </p:cNvSpPr>
          <p:nvPr>
            <p:ph idx="1"/>
          </p:nvPr>
        </p:nvSpPr>
        <p:spPr>
          <a:xfrm>
            <a:off x="914400" y="1646237"/>
            <a:ext cx="7162800" cy="4678363"/>
          </a:xfrm>
        </p:spPr>
        <p:txBody>
          <a:bodyPr>
            <a:normAutofit/>
          </a:bodyPr>
          <a:lstStyle/>
          <a:p>
            <a:pPr marL="342900" indent="-342900" algn="just">
              <a:buFont typeface="Arial" panose="020B0604020202020204" pitchFamily="34" charset="0"/>
              <a:buChar char="•"/>
            </a:pPr>
            <a:r>
              <a:rPr lang="en-US" dirty="0"/>
              <a:t>The </a:t>
            </a:r>
            <a:r>
              <a:rPr lang="en-US" b="1" dirty="0"/>
              <a:t>&lt;aside&gt; </a:t>
            </a:r>
            <a:r>
              <a:rPr lang="en-US" dirty="0"/>
              <a:t>element “represents a section of a page that consists of content that is tangentially related to the content around the aside element.”</a:t>
            </a:r>
          </a:p>
          <a:p>
            <a:pPr marL="342900" indent="-342900" algn="just">
              <a:buFont typeface="Arial" panose="020B0604020202020204" pitchFamily="34" charset="0"/>
              <a:buChar char="•"/>
            </a:pPr>
            <a:r>
              <a:rPr lang="en-US" dirty="0"/>
              <a:t>The </a:t>
            </a:r>
            <a:r>
              <a:rPr lang="en-US" b="1" dirty="0"/>
              <a:t>&lt;aside&gt; </a:t>
            </a:r>
            <a:r>
              <a:rPr lang="en-US" dirty="0"/>
              <a:t>element could thus be used for sidebars, pull quotes, groups of advertising images, or any other grouping of non-essential elements.</a:t>
            </a:r>
          </a:p>
        </p:txBody>
      </p:sp>
      <p:sp>
        <p:nvSpPr>
          <p:cNvPr id="5" name="Content Placeholder 4"/>
          <p:cNvSpPr>
            <a:spLocks noGrp="1"/>
          </p:cNvSpPr>
          <p:nvPr>
            <p:ph sz="quarter" idx="13"/>
          </p:nvPr>
        </p:nvSpPr>
        <p:spPr/>
        <p:txBody>
          <a:bodyPr>
            <a:normAutofit/>
          </a:bodyPr>
          <a:lstStyle/>
          <a:p>
            <a:r>
              <a:rPr lang="en-US" dirty="0"/>
              <a:t>&lt;aside&gt;</a:t>
            </a:r>
          </a:p>
        </p:txBody>
      </p:sp>
      <p:pic>
        <p:nvPicPr>
          <p:cNvPr id="6" name="Picture 29"/>
          <p:cNvPicPr>
            <a:picLocks noChangeAspect="1" noChangeArrowheads="1"/>
          </p:cNvPicPr>
          <p:nvPr/>
        </p:nvPicPr>
        <p:blipFill>
          <a:blip r:embed="rId2" cstate="print"/>
          <a:srcRect/>
          <a:stretch>
            <a:fillRect/>
          </a:stretch>
        </p:blipFill>
        <p:spPr bwMode="auto">
          <a:xfrm>
            <a:off x="533400" y="381000"/>
            <a:ext cx="190500" cy="228600"/>
          </a:xfrm>
          <a:prstGeom prst="rect">
            <a:avLst/>
          </a:prstGeom>
          <a:noFill/>
          <a:ln w="9525">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err="1">
                <a:latin typeface="Gill Sans MT" panose="020B0502020104020203" pitchFamily="34" charset="77"/>
              </a:rPr>
              <a:t>Validators</a:t>
            </a:r>
            <a:endParaRPr lang="en-US" dirty="0">
              <a:latin typeface="Gill Sans MT" panose="020B0502020104020203" pitchFamily="34" charset="77"/>
            </a:endParaRPr>
          </a:p>
        </p:txBody>
      </p:sp>
      <p:sp>
        <p:nvSpPr>
          <p:cNvPr id="3" name="Content Placeholder 2"/>
          <p:cNvSpPr>
            <a:spLocks noGrp="1"/>
          </p:cNvSpPr>
          <p:nvPr>
            <p:ph idx="1"/>
          </p:nvPr>
        </p:nvSpPr>
        <p:spPr/>
        <p:txBody>
          <a:bodyPr/>
          <a:lstStyle/>
          <a:p>
            <a:pPr algn="just"/>
            <a:r>
              <a:rPr lang="en-US" dirty="0">
                <a:latin typeface="Gill Sans MT" panose="020B0502020104020203" pitchFamily="34" charset="77"/>
              </a:rPr>
              <a:t>A key part of the standards movement in the web development community of the 2000s was the use of </a:t>
            </a:r>
            <a:r>
              <a:rPr lang="en-US" b="1" dirty="0">
                <a:solidFill>
                  <a:schemeClr val="accent1"/>
                </a:solidFill>
                <a:latin typeface="Gill Sans MT" panose="020B0502020104020203" pitchFamily="34" charset="77"/>
              </a:rPr>
              <a:t>HTML </a:t>
            </a:r>
            <a:r>
              <a:rPr lang="en-US" b="1" dirty="0" err="1">
                <a:solidFill>
                  <a:schemeClr val="accent1"/>
                </a:solidFill>
                <a:latin typeface="Gill Sans MT" panose="020B0502020104020203" pitchFamily="34" charset="77"/>
              </a:rPr>
              <a:t>Validators</a:t>
            </a:r>
            <a:r>
              <a:rPr lang="en-US" dirty="0">
                <a:solidFill>
                  <a:schemeClr val="accent1"/>
                </a:solidFill>
                <a:latin typeface="Gill Sans MT" panose="020B0502020104020203" pitchFamily="34" charset="77"/>
              </a:rPr>
              <a:t> </a:t>
            </a:r>
            <a:r>
              <a:rPr lang="en-US" dirty="0">
                <a:latin typeface="Gill Sans MT" panose="020B0502020104020203" pitchFamily="34" charset="77"/>
              </a:rPr>
              <a:t>as a means of verifying that a web page’s markup followed the rules for XHTML transitional or strict.</a:t>
            </a:r>
          </a:p>
        </p:txBody>
      </p:sp>
      <p:sp>
        <p:nvSpPr>
          <p:cNvPr id="4" name="Content Placeholder 3"/>
          <p:cNvSpPr>
            <a:spLocks noGrp="1"/>
          </p:cNvSpPr>
          <p:nvPr>
            <p:ph sz="quarter" idx="13"/>
          </p:nvPr>
        </p:nvSpPr>
        <p:spPr/>
        <p:txBody>
          <a:bodyPr>
            <a:normAutofit/>
          </a:bodyPr>
          <a:lstStyle/>
          <a:p>
            <a:r>
              <a:rPr lang="en-US" dirty="0"/>
              <a:t>How to ensure your pages follow a standard</a:t>
            </a:r>
          </a:p>
        </p:txBody>
      </p:sp>
      <p:pic>
        <p:nvPicPr>
          <p:cNvPr id="2050" name="Picture 2" descr="T:\CompSci\Research\web development textbook\manuscript\chapter02\images\figure02-02.tif"/>
          <p:cNvPicPr>
            <a:picLocks noChangeAspect="1" noChangeArrowheads="1"/>
          </p:cNvPicPr>
          <p:nvPr/>
        </p:nvPicPr>
        <p:blipFill>
          <a:blip r:embed="rId2" cstate="print"/>
          <a:srcRect/>
          <a:stretch>
            <a:fillRect/>
          </a:stretch>
        </p:blipFill>
        <p:spPr bwMode="auto">
          <a:xfrm>
            <a:off x="990600" y="3429000"/>
            <a:ext cx="3513570" cy="3017837"/>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XHTML 2.0 and WHATWG</a:t>
            </a:r>
          </a:p>
        </p:txBody>
      </p:sp>
      <p:sp>
        <p:nvSpPr>
          <p:cNvPr id="3" name="Content Placeholder 2"/>
          <p:cNvSpPr>
            <a:spLocks noGrp="1"/>
          </p:cNvSpPr>
          <p:nvPr>
            <p:ph idx="1"/>
          </p:nvPr>
        </p:nvSpPr>
        <p:spPr>
          <a:xfrm>
            <a:off x="914400" y="1646237"/>
            <a:ext cx="7467600" cy="4373563"/>
          </a:xfrm>
        </p:spPr>
        <p:txBody>
          <a:bodyPr>
            <a:normAutofit fontScale="92500"/>
          </a:bodyPr>
          <a:lstStyle/>
          <a:p>
            <a:r>
              <a:rPr lang="en-US" dirty="0">
                <a:latin typeface="Gill Sans MT" panose="020B0502020104020203" pitchFamily="34" charset="77"/>
              </a:rPr>
              <a:t>In the mid 2000s, XHTML 2.0 proposed a revolutionary and substantial change to HTML.</a:t>
            </a:r>
          </a:p>
          <a:p>
            <a:pPr marL="342900" indent="-342900">
              <a:buFont typeface="Arial" panose="020B0604020202020204" pitchFamily="34" charset="0"/>
              <a:buChar char="•"/>
            </a:pPr>
            <a:r>
              <a:rPr lang="en-US" dirty="0">
                <a:latin typeface="Gill Sans MT" panose="020B0502020104020203" pitchFamily="34" charset="77"/>
              </a:rPr>
              <a:t>Backwards compatibility with HTML and XHTML 1.0 was dropped. </a:t>
            </a:r>
          </a:p>
          <a:p>
            <a:pPr marL="342900" indent="-342900" algn="just">
              <a:buFont typeface="Arial" panose="020B0604020202020204" pitchFamily="34" charset="0"/>
              <a:buChar char="•"/>
            </a:pPr>
            <a:r>
              <a:rPr lang="en-US" dirty="0">
                <a:latin typeface="Gill Sans MT" panose="020B0502020104020203" pitchFamily="34" charset="77"/>
              </a:rPr>
              <a:t>Browsers would become significantly less forgiving of invalid markup.</a:t>
            </a:r>
          </a:p>
          <a:p>
            <a:pPr marL="342900" indent="-342900">
              <a:buFont typeface="System Font Regular"/>
              <a:buChar char="❏"/>
            </a:pPr>
            <a:r>
              <a:rPr lang="en-US" dirty="0">
                <a:latin typeface="Gill Sans MT" panose="020B0502020104020203" pitchFamily="34" charset="77"/>
              </a:rPr>
              <a:t>At around the same time, a group of developers at Opera and Mozilla formed the </a:t>
            </a:r>
            <a:r>
              <a:rPr lang="en-US" b="1" dirty="0">
                <a:solidFill>
                  <a:schemeClr val="accent1"/>
                </a:solidFill>
                <a:latin typeface="Gill Sans MT" panose="020B0502020104020203" pitchFamily="34" charset="77"/>
              </a:rPr>
              <a:t>WHATWG</a:t>
            </a:r>
            <a:r>
              <a:rPr lang="en-US" dirty="0">
                <a:latin typeface="Gill Sans MT" panose="020B0502020104020203" pitchFamily="34" charset="77"/>
              </a:rPr>
              <a:t> (Web Hypertext Application Technology Working Group) group within the W3C. </a:t>
            </a:r>
          </a:p>
          <a:p>
            <a:pPr algn="just"/>
            <a:r>
              <a:rPr lang="en-US" dirty="0">
                <a:latin typeface="Gill Sans MT" panose="020B0502020104020203" pitchFamily="34" charset="77"/>
              </a:rPr>
              <a:t>❏ This group was not convinced that the W3C’s embrace of XML and    its abandonment of backwards-compatibility was the best way forward for the web.</a:t>
            </a:r>
          </a:p>
        </p:txBody>
      </p:sp>
      <p:sp>
        <p:nvSpPr>
          <p:cNvPr id="4" name="Content Placeholder 3"/>
          <p:cNvSpPr>
            <a:spLocks noGrp="1"/>
          </p:cNvSpPr>
          <p:nvPr>
            <p:ph sz="quarter" idx="13"/>
          </p:nvPr>
        </p:nvSpPr>
        <p:spPr/>
        <p:txBody>
          <a:bodyPr>
            <a:normAutofit/>
          </a:bodyPr>
          <a:lstStyle/>
          <a:p>
            <a:r>
              <a:rPr lang="en-US" dirty="0"/>
              <a:t>Where did it go?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p>
            <a:r>
              <a:rPr lang="en-US" dirty="0">
                <a:latin typeface="Gill Sans MT" panose="020B0502020104020203" pitchFamily="34" charset="77"/>
              </a:rPr>
              <a:t>HTML5</a:t>
            </a:r>
          </a:p>
        </p:txBody>
      </p:sp>
      <p:sp>
        <p:nvSpPr>
          <p:cNvPr id="3" name="Content Placeholder 2"/>
          <p:cNvSpPr>
            <a:spLocks noGrp="1"/>
          </p:cNvSpPr>
          <p:nvPr>
            <p:ph idx="1"/>
          </p:nvPr>
        </p:nvSpPr>
        <p:spPr>
          <a:xfrm>
            <a:off x="914400" y="1646237"/>
            <a:ext cx="7391400" cy="4525963"/>
          </a:xfrm>
        </p:spPr>
        <p:txBody>
          <a:bodyPr/>
          <a:lstStyle/>
          <a:p>
            <a:r>
              <a:rPr lang="en-US" i="1" dirty="0">
                <a:latin typeface="Gill Sans MT" panose="020B0502020104020203" pitchFamily="34" charset="77"/>
              </a:rPr>
              <a:t>There are three main aims to HTML5: </a:t>
            </a:r>
          </a:p>
          <a:p>
            <a:pPr marL="231775" indent="-231775">
              <a:buFont typeface="Arial" pitchFamily="34" charset="0"/>
              <a:buChar char="•"/>
            </a:pPr>
            <a:r>
              <a:rPr lang="en-US" dirty="0">
                <a:latin typeface="Gill Sans MT" panose="020B0502020104020203" pitchFamily="34" charset="77"/>
              </a:rPr>
              <a:t>Specify unambiguously how browsers should deal with invalid markup.</a:t>
            </a:r>
          </a:p>
          <a:p>
            <a:pPr marL="231775" indent="-231775">
              <a:buFont typeface="Arial" pitchFamily="34" charset="0"/>
              <a:buChar char="•"/>
            </a:pPr>
            <a:endParaRPr lang="en-US" dirty="0">
              <a:latin typeface="Gill Sans MT" panose="020B0502020104020203" pitchFamily="34" charset="77"/>
            </a:endParaRPr>
          </a:p>
          <a:p>
            <a:pPr marL="231775" indent="-231775">
              <a:buFont typeface="Arial" pitchFamily="34" charset="0"/>
              <a:buChar char="•"/>
            </a:pPr>
            <a:r>
              <a:rPr lang="en-US" dirty="0">
                <a:latin typeface="Gill Sans MT" panose="020B0502020104020203" pitchFamily="34" charset="77"/>
              </a:rPr>
              <a:t>Provide an open, non-proprietary programming framework (via Javascript) for creating rich web applications.</a:t>
            </a:r>
          </a:p>
          <a:p>
            <a:pPr marL="231775" indent="-231775">
              <a:buFont typeface="Arial" pitchFamily="34" charset="0"/>
              <a:buChar char="•"/>
            </a:pPr>
            <a:endParaRPr lang="en-US" dirty="0">
              <a:latin typeface="Gill Sans MT" panose="020B0502020104020203" pitchFamily="34" charset="77"/>
            </a:endParaRPr>
          </a:p>
          <a:p>
            <a:pPr marL="231775" indent="-231775">
              <a:buFont typeface="Arial" pitchFamily="34" charset="0"/>
              <a:buChar char="•"/>
            </a:pPr>
            <a:r>
              <a:rPr lang="en-US" dirty="0">
                <a:latin typeface="Gill Sans MT" panose="020B0502020104020203" pitchFamily="34" charset="77"/>
              </a:rPr>
              <a:t>Be backwards compatible with the existing web.</a:t>
            </a:r>
          </a:p>
          <a:p>
            <a:endParaRPr lang="en-US" dirty="0"/>
          </a:p>
        </p:txBody>
      </p:sp>
      <p:sp>
        <p:nvSpPr>
          <p:cNvPr id="4" name="Content Placeholder 3"/>
          <p:cNvSpPr>
            <a:spLocks noGrp="1"/>
          </p:cNvSpPr>
          <p:nvPr>
            <p:ph sz="quarter" idx="13"/>
          </p:nvPr>
        </p:nvSpPr>
        <p:spPr/>
        <p:txBody>
          <a:bodyPr>
            <a:normAutofit/>
          </a:bodyPr>
          <a:lstStyle/>
          <a:p>
            <a:r>
              <a:rPr lang="en-US" dirty="0"/>
              <a:t>Three main aims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3230</Words>
  <Application>Microsoft Macintosh PowerPoint</Application>
  <PresentationFormat>On-screen Show (4:3)</PresentationFormat>
  <Paragraphs>311</Paragraphs>
  <Slides>68</Slides>
  <Notes>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68</vt:i4>
      </vt:variant>
    </vt:vector>
  </HeadingPairs>
  <TitlesOfParts>
    <vt:vector size="81" baseType="lpstr">
      <vt:lpstr>Arial</vt:lpstr>
      <vt:lpstr>Calibri</vt:lpstr>
      <vt:lpstr>Calibri Light</vt:lpstr>
      <vt:lpstr>Consolas</vt:lpstr>
      <vt:lpstr>Gill Sans</vt:lpstr>
      <vt:lpstr>Gill Sans MT</vt:lpstr>
      <vt:lpstr>Rockwell</vt:lpstr>
      <vt:lpstr>Rockwell Condensed</vt:lpstr>
      <vt:lpstr>Rockwell Extra Bold</vt:lpstr>
      <vt:lpstr>System Font Regular</vt:lpstr>
      <vt:lpstr>Wingdings</vt:lpstr>
      <vt:lpstr>Office Theme</vt:lpstr>
      <vt:lpstr>Visio</vt:lpstr>
      <vt:lpstr>PowerPoint Presentation</vt:lpstr>
      <vt:lpstr>HTML Syntax</vt:lpstr>
      <vt:lpstr>Markup</vt:lpstr>
      <vt:lpstr>What is the W3C?</vt:lpstr>
      <vt:lpstr>XHTML</vt:lpstr>
      <vt:lpstr>XHTML</vt:lpstr>
      <vt:lpstr>Validators</vt:lpstr>
      <vt:lpstr>XHTML 2.0 and WHATWG</vt:lpstr>
      <vt:lpstr>HTML5</vt:lpstr>
      <vt:lpstr>HTML5</vt:lpstr>
      <vt:lpstr>HTML5 Support in Browsers</vt:lpstr>
      <vt:lpstr>HTML SYNTAX</vt:lpstr>
      <vt:lpstr>Elements and Attributes</vt:lpstr>
      <vt:lpstr>What HTML lets you do</vt:lpstr>
      <vt:lpstr>Elements and Attributes</vt:lpstr>
      <vt:lpstr>Nesting HTML elements</vt:lpstr>
      <vt:lpstr>Hierarchy of Elements</vt:lpstr>
      <vt:lpstr>Nesting HTML elements</vt:lpstr>
      <vt:lpstr>SEMANTIC MARKUP</vt:lpstr>
      <vt:lpstr>Semantic Markup</vt:lpstr>
      <vt:lpstr>Semantic Markup</vt:lpstr>
      <vt:lpstr>Structure</vt:lpstr>
      <vt:lpstr>Semantic Markup</vt:lpstr>
      <vt:lpstr>STRUCTURE OF HTML</vt:lpstr>
      <vt:lpstr>Simplest HTML document</vt:lpstr>
      <vt:lpstr>A More Complete Document</vt:lpstr>
      <vt:lpstr>DOCTYPE</vt:lpstr>
      <vt:lpstr>HTML, Head, and Body</vt:lpstr>
      <vt:lpstr>Head and Body</vt:lpstr>
      <vt:lpstr>Inside the head</vt:lpstr>
      <vt:lpstr>Inside the head</vt:lpstr>
      <vt:lpstr>QUICK TOUR OF HTML</vt:lpstr>
      <vt:lpstr>Why a quick tour?</vt:lpstr>
      <vt:lpstr>Sample Document</vt:lpstr>
      <vt:lpstr>Headings</vt:lpstr>
      <vt:lpstr>Headings</vt:lpstr>
      <vt:lpstr>Headings</vt:lpstr>
      <vt:lpstr>Paragraphs</vt:lpstr>
      <vt:lpstr>Divisions</vt:lpstr>
      <vt:lpstr>Using div elements</vt:lpstr>
      <vt:lpstr>Links</vt:lpstr>
      <vt:lpstr>Types of Links</vt:lpstr>
      <vt:lpstr>Different link destinations</vt:lpstr>
      <vt:lpstr>Link Text</vt:lpstr>
      <vt:lpstr>Pathnames</vt:lpstr>
      <vt:lpstr>URL Relative Referencing</vt:lpstr>
      <vt:lpstr>Inline Text Elements</vt:lpstr>
      <vt:lpstr>Images</vt:lpstr>
      <vt:lpstr>Images</vt:lpstr>
      <vt:lpstr>Lists</vt:lpstr>
      <vt:lpstr>Lists</vt:lpstr>
      <vt:lpstr>HTML SEMANTIC ELEMENTS</vt:lpstr>
      <vt:lpstr>HTML5 Semantic Elements</vt:lpstr>
      <vt:lpstr>PowerPoint Presentation</vt:lpstr>
      <vt:lpstr>XHTML    versus    HTML5</vt:lpstr>
      <vt:lpstr>Header and Footer</vt:lpstr>
      <vt:lpstr>Header and Footer</vt:lpstr>
      <vt:lpstr>Header and Footer</vt:lpstr>
      <vt:lpstr>Heading Groups</vt:lpstr>
      <vt:lpstr>Navigation</vt:lpstr>
      <vt:lpstr>Navigation</vt:lpstr>
      <vt:lpstr>Articles and Sections</vt:lpstr>
      <vt:lpstr>Articles and Sections</vt:lpstr>
      <vt:lpstr>Sections versus Divs</vt:lpstr>
      <vt:lpstr>Figure and Figure Captions</vt:lpstr>
      <vt:lpstr>Figure and Figure Captions</vt:lpstr>
      <vt:lpstr>Figure and Figure Captions</vt:lpstr>
      <vt:lpstr>Aside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krishna gudi</dc:creator>
  <cp:lastModifiedBy>krishna gudi</cp:lastModifiedBy>
  <cp:revision>3</cp:revision>
  <dcterms:created xsi:type="dcterms:W3CDTF">2021-04-28T14:15:41Z</dcterms:created>
  <dcterms:modified xsi:type="dcterms:W3CDTF">2021-04-30T04:35:19Z</dcterms:modified>
</cp:coreProperties>
</file>

<file path=docProps/thumbnail.jpeg>
</file>